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93" r:id="rId2"/>
    <p:sldId id="259" r:id="rId3"/>
    <p:sldId id="295" r:id="rId4"/>
    <p:sldId id="274" r:id="rId5"/>
    <p:sldId id="296" r:id="rId6"/>
    <p:sldId id="294" r:id="rId7"/>
    <p:sldId id="281" r:id="rId8"/>
    <p:sldId id="273" r:id="rId9"/>
    <p:sldId id="266" r:id="rId10"/>
    <p:sldId id="279" r:id="rId11"/>
    <p:sldId id="286" r:id="rId12"/>
    <p:sldId id="285" r:id="rId13"/>
    <p:sldId id="287" r:id="rId14"/>
    <p:sldId id="288" r:id="rId15"/>
    <p:sldId id="291" r:id="rId16"/>
    <p:sldId id="289" r:id="rId17"/>
    <p:sldId id="292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trid" initials="A" lastIdx="2" clrIdx="0">
    <p:extLst>
      <p:ext uri="{19B8F6BF-5375-455C-9EA6-DF929625EA0E}">
        <p15:presenceInfo xmlns:p15="http://schemas.microsoft.com/office/powerpoint/2012/main" userId="Astri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51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1553" autoAdjust="0"/>
  </p:normalViewPr>
  <p:slideViewPr>
    <p:cSldViewPr snapToGrid="0">
      <p:cViewPr varScale="1">
        <p:scale>
          <a:sx n="79" d="100"/>
          <a:sy n="79" d="100"/>
        </p:scale>
        <p:origin x="850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Helvetica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98260F27-8D5A-4E88-ACD3-9832BB6A643A}" type="datetimeFigureOut">
              <a:rPr lang="fr-FR" smtClean="0"/>
              <a:pPr/>
              <a:t>18/04/2017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Helvetica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93FF2589-3C84-44CA-A2F4-81ADA02B769F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0347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A1F3B-93D1-A54A-B0C8-4272917268F4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6088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2B2AB16-8F94-4D4F-8972-208FB51A70FA}" type="slidenum">
              <a:rPr>
                <a:latin typeface="Helvetica" panose="020B0604020202020204" pitchFamily="34" charset="0"/>
              </a:rPr>
              <a:t>11</a:t>
            </a:fld>
            <a:endParaRPr lang="fr-FR" sz="12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2458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2B2AB16-8F94-4D4F-8972-208FB51A70FA}" type="slidenum">
              <a:rPr>
                <a:latin typeface="Helvetica" panose="020B0604020202020204" pitchFamily="34" charset="0"/>
              </a:rPr>
              <a:t>12</a:t>
            </a:fld>
            <a:endParaRPr lang="fr-FR" sz="12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1559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2B2AB16-8F94-4D4F-8972-208FB51A70FA}" type="slidenum">
              <a:rPr>
                <a:latin typeface="Helvetica" panose="020B0604020202020204" pitchFamily="34" charset="0"/>
              </a:rPr>
              <a:t>13</a:t>
            </a:fld>
            <a:endParaRPr lang="fr-FR" sz="12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689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2B2AB16-8F94-4D4F-8972-208FB51A70FA}" type="slidenum">
              <a:rPr>
                <a:latin typeface="Helvetica" panose="020B0604020202020204" pitchFamily="34" charset="0"/>
              </a:rPr>
              <a:t>14</a:t>
            </a:fld>
            <a:endParaRPr lang="fr-FR" sz="12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2698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2B2AB16-8F94-4D4F-8972-208FB51A70FA}" type="slidenum">
              <a:rPr>
                <a:latin typeface="Helvetica" panose="020B0604020202020204" pitchFamily="34" charset="0"/>
              </a:rPr>
              <a:t>15</a:t>
            </a:fld>
            <a:endParaRPr lang="fr-FR" sz="12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1393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2B2AB16-8F94-4D4F-8972-208FB51A70FA}" type="slidenum">
              <a:rPr>
                <a:latin typeface="Helvetica" panose="020B0604020202020204" pitchFamily="34" charset="0"/>
              </a:rPr>
              <a:t>16</a:t>
            </a:fld>
            <a:endParaRPr lang="fr-FR" sz="12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5080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 txBox="1"/>
          <p:nvPr/>
        </p:nvSpPr>
        <p:spPr>
          <a:xfrm>
            <a:off x="3850438" y="9428578"/>
            <a:ext cx="2945659" cy="49805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4FB4522-6E0E-4AA9-9B26-3D5ADE9B46F5}" type="slidenum">
              <a:rPr>
                <a:latin typeface="Helvetica" panose="020B0604020202020204" pitchFamily="34" charset="0"/>
              </a:rPr>
              <a:t>17</a:t>
            </a:fld>
            <a:endParaRPr lang="fr-FR" sz="12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  <a:ea typeface="MS PGothic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536832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BFF85B-1DC2-402D-A9BB-79C010E1FF2A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442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Sommes nous au début d’une véritable hausse des taux ou une normalisation</a:t>
            </a:r>
          </a:p>
          <a:p>
            <a:r>
              <a:rPr lang="fr-FR" dirty="0"/>
              <a:t>Quel impact sur vos placements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F2589-3C84-44CA-A2F4-81ADA02B769F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856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Les banques ont communiqué pour une facturation des dépôts</a:t>
            </a:r>
          </a:p>
          <a:p>
            <a:r>
              <a:rPr lang="fr-FR" dirty="0"/>
              <a:t>Limiter les dépôts pour les gros placeurs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F2589-3C84-44CA-A2F4-81ADA02B769F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085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F2589-3C84-44CA-A2F4-81ADA02B769F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39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F2589-3C84-44CA-A2F4-81ADA02B769F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88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A1F3B-93D1-A54A-B0C8-4272917268F4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6332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Mettre des taux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A1F3B-93D1-A54A-B0C8-4272917268F4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41043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A1F3B-93D1-A54A-B0C8-4272917268F4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5671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3840-97DC-4BD7-9F54-DE82F0246C7E}" type="datetime1">
              <a:rPr lang="fr-FR" smtClean="0"/>
              <a:pPr/>
              <a:t>18/04/2017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Pandat Finance © 2015| contact@pandat.fr | 01 83 81 81 61 | 77 rue des archives - 75003 Paris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DDA31-2EBE-4760-BBEC-BCC2A8E872C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836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FD33-6891-4A46-B4F2-82EEBCD3CAE2}" type="datetime1">
              <a:rPr lang="fr-FR" smtClean="0"/>
              <a:pPr/>
              <a:t>18/04/2017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Pandat Finance © 2015| contact@pandat.fr | 01 83 81 81 61 | 77 rue des archives - 75003 Paris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DDA31-2EBE-4760-BBEC-BCC2A8E872C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721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B42E-0561-429C-8C03-2E9B71CC2C25}" type="datetime1">
              <a:rPr lang="fr-FR" smtClean="0"/>
              <a:pPr/>
              <a:t>18/04/2017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Pandat Finance © 2015| contact@pandat.fr | 01 83 81 81 61 | 77 rue des archives - 75003 Paris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DDA31-2EBE-4760-BBEC-BCC2A8E872C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707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8A34-F434-47F3-97A0-A95831851F80}" type="datetime1">
              <a:rPr lang="fr-FR" smtClean="0"/>
              <a:pPr/>
              <a:t>18/04/2017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Pandat Finance © 2015| contact@pandat.fr | 01 83 81 81 61 | 77 rue des archives - 75003 Paris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DDA31-2EBE-4760-BBEC-BCC2A8E872C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034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17FB2-7078-4EAE-877C-0F616E2D9163}" type="datetime1">
              <a:rPr lang="fr-FR" smtClean="0"/>
              <a:pPr/>
              <a:t>18/04/2017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Pandat Finance © 2015| contact@pandat.fr | 01 83 81 81 61 | 77 rue des archives - 75003 Paris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DDA31-2EBE-4760-BBEC-BCC2A8E872C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4454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8C21-FA57-42F7-AFF3-43C5DF883D50}" type="datetime1">
              <a:rPr lang="fr-FR" smtClean="0"/>
              <a:pPr/>
              <a:t>18/04/2017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Pandat Finance © 2015| contact@pandat.fr | 01 83 81 81 61 | 77 rue des archives - 75003 Paris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DDA31-2EBE-4760-BBEC-BCC2A8E872C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3323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0F21-E9F9-44B6-98C3-8E294BE31AA8}" type="datetime1">
              <a:rPr lang="fr-FR" smtClean="0"/>
              <a:pPr/>
              <a:t>18/04/2017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Pandat Finance © 2015| contact@pandat.fr | 01 83 81 81 61 | 77 rue des archives - 75003 Paris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DDA31-2EBE-4760-BBEC-BCC2A8E872C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524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AFCB7-A79F-4805-A170-A81861BAF153}" type="datetime1">
              <a:rPr lang="fr-FR" smtClean="0"/>
              <a:pPr/>
              <a:t>18/04/2017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Pandat Finance © 2015| contact@pandat.fr | 01 83 81 81 61 | 77 rue des archives - 75003 Paris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DDA31-2EBE-4760-BBEC-BCC2A8E872C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392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E9D34-42EF-4938-B817-5110DB3D1B5B}" type="datetime1">
              <a:rPr lang="fr-FR" smtClean="0"/>
              <a:pPr/>
              <a:t>18/04/2017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Pandat Finance © 2015| contact@pandat.fr | 01 83 81 81 61 | 77 rue des archives - 75003 Paris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DDA31-2EBE-4760-BBEC-BCC2A8E872C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3535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BC91-4CEA-494D-861F-E4093EA10043}" type="datetime1">
              <a:rPr lang="fr-FR" smtClean="0"/>
              <a:pPr/>
              <a:t>18/04/2017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Pandat Finance © 2015| contact@pandat.fr | 01 83 81 81 61 | 77 rue des archives - 75003 Paris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DDA31-2EBE-4760-BBEC-BCC2A8E872C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2851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65664-1750-432C-A391-1C8493EAAAD5}" type="datetime1">
              <a:rPr lang="fr-FR" smtClean="0"/>
              <a:pPr/>
              <a:t>18/04/2017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Pandat Finance © 2015| contact@pandat.fr | 01 83 81 81 61 | 77 rue des archives - 75003 Paris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DDA31-2EBE-4760-BBEC-BCC2A8E872C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9659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</a:defRPr>
            </a:lvl1pPr>
          </a:lstStyle>
          <a:p>
            <a:fld id="{C53259F7-3F1E-437E-BF30-A6236C3F4B4C}" type="datetime1">
              <a:rPr lang="fr-FR" smtClean="0"/>
              <a:pPr/>
              <a:t>18/04/2017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</a:defRPr>
            </a:lvl1pPr>
          </a:lstStyle>
          <a:p>
            <a:r>
              <a:rPr lang="fr-FR" dirty="0"/>
              <a:t>Pandat Finance © 2015| contact@pandat.fr | 01 83 81 81 61 | 77 rue des archives - 75003 Paris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</a:defRPr>
            </a:lvl1pPr>
          </a:lstStyle>
          <a:p>
            <a:fld id="{55CDDA31-2EBE-4760-BBEC-BCC2A8E872C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4244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contact@pandat.fr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19.png"/><Relationship Id="rId4" Type="http://schemas.openxmlformats.org/officeDocument/2006/relationships/hyperlink" Target="http://www.pandant.f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925" y="2642980"/>
            <a:ext cx="59384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rgbClr val="FA5138"/>
                </a:solidFill>
                <a:latin typeface="Helvetica"/>
                <a:cs typeface="Helvetica"/>
              </a:rPr>
              <a:t>LE COURTIER </a:t>
            </a:r>
            <a:r>
              <a:rPr lang="fr-FR" sz="1400" b="1" dirty="0">
                <a:latin typeface="Helvetica"/>
                <a:cs typeface="Helvetica"/>
              </a:rPr>
              <a:t>EN SERVICES FINANCIERS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0407369" y="-1808"/>
            <a:ext cx="115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>
              <a:latin typeface="Helvetica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524000" y="3153319"/>
            <a:ext cx="3994592" cy="369332"/>
          </a:xfrm>
          <a:prstGeom prst="rect">
            <a:avLst/>
          </a:prstGeom>
          <a:solidFill>
            <a:srgbClr val="FA5138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endParaRPr lang="fr-FR" dirty="0">
              <a:latin typeface="Helvetica" panose="020B06040202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899871" y="2536376"/>
            <a:ext cx="60959" cy="1477328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107" y="1292497"/>
            <a:ext cx="3770633" cy="1207981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472145" y="4353108"/>
            <a:ext cx="76565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FA5138"/>
                </a:solidFill>
                <a:latin typeface="Helvetica" panose="020B0604020202020204" pitchFamily="34" charset="0"/>
              </a:rPr>
              <a:t>Hausse des taux ? Quels impacts sur vos placements et financements pour 2017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8F046005-F6B4-4ACD-AB59-94136DB13789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4361" y="2498960"/>
            <a:ext cx="3879037" cy="149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135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1524001" y="-1808"/>
            <a:ext cx="6296004" cy="246221"/>
          </a:xfrm>
          <a:prstGeom prst="rect">
            <a:avLst/>
          </a:prstGeom>
          <a:solidFill>
            <a:srgbClr val="FA5138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endParaRPr lang="fr-FR" sz="1000" dirty="0">
              <a:latin typeface="Helvetica" panose="020B0604020202020204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8F046005-F6B4-4ACD-AB59-94136DB13789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1303731" y="3458545"/>
            <a:ext cx="41845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dirty="0">
                <a:latin typeface="Helvetica" panose="020B0604020202020204" pitchFamily="34" charset="0"/>
                <a:cs typeface="Helvetica" panose="020B0604020202020204" pitchFamily="34" charset="0"/>
              </a:rPr>
              <a:t>Accès à l’actif général de l’assureur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dirty="0">
                <a:latin typeface="Helvetica" panose="020B0604020202020204" pitchFamily="34" charset="0"/>
                <a:cs typeface="Helvetica" panose="020B0604020202020204" pitchFamily="34" charset="0"/>
              </a:rPr>
              <a:t>« Garantie » du Capital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dirty="0">
                <a:latin typeface="Helvetica" panose="020B0604020202020204" pitchFamily="34" charset="0"/>
                <a:cs typeface="Helvetica" panose="020B0604020202020204" pitchFamily="34" charset="0"/>
              </a:rPr>
              <a:t>Performance de la rémunération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dirty="0">
                <a:latin typeface="Helvetica" panose="020B0604020202020204" pitchFamily="34" charset="0"/>
                <a:cs typeface="Helvetica" panose="020B0604020202020204" pitchFamily="34" charset="0"/>
              </a:rPr>
              <a:t>Risque en cas de remontée trop forte des taux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dirty="0">
                <a:latin typeface="Helvetica" panose="020B0604020202020204" pitchFamily="34" charset="0"/>
                <a:cs typeface="Helvetica" panose="020B0604020202020204" pitchFamily="34" charset="0"/>
              </a:rPr>
              <a:t>Obligation d’UC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dirty="0">
                <a:latin typeface="Helvetica" panose="020B0604020202020204" pitchFamily="34" charset="0"/>
                <a:cs typeface="Helvetica" panose="020B0604020202020204" pitchFamily="34" charset="0"/>
              </a:rPr>
              <a:t>Frais de gestion élevé</a:t>
            </a:r>
          </a:p>
        </p:txBody>
      </p:sp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372061"/>
              </p:ext>
            </p:extLst>
          </p:nvPr>
        </p:nvGraphicFramePr>
        <p:xfrm>
          <a:off x="507869" y="1618732"/>
          <a:ext cx="69711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4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4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3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8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42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dirty="0">
                        <a:latin typeface="Helvetic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Helvetic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Helvetic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Helvetic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Helvetic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ZoneTexte 22"/>
          <p:cNvSpPr txBox="1"/>
          <p:nvPr/>
        </p:nvSpPr>
        <p:spPr>
          <a:xfrm>
            <a:off x="138009" y="1962889"/>
            <a:ext cx="89379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Helvetica" panose="020B0604020202020204" pitchFamily="34" charset="0"/>
              </a:rPr>
              <a:t>       </a:t>
            </a:r>
            <a:r>
              <a:rPr lang="fr-FR" sz="1400" i="1" dirty="0">
                <a:latin typeface="Helvetica" panose="020B0604020202020204" pitchFamily="34" charset="0"/>
                <a:cs typeface="Helvetica" panose="020B0604020202020204" pitchFamily="34" charset="0"/>
              </a:rPr>
              <a:t>3mois                 1an                   2ans                    3ans                     4ans             5ans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11498" y="1628037"/>
            <a:ext cx="5574978" cy="334852"/>
          </a:xfrm>
          <a:prstGeom prst="rect">
            <a:avLst/>
          </a:prstGeom>
          <a:solidFill>
            <a:srgbClr val="FA513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Helvetica" panose="020B0604020202020204" pitchFamily="34" charset="0"/>
            </a:endParaRPr>
          </a:p>
        </p:txBody>
      </p:sp>
      <p:sp>
        <p:nvSpPr>
          <p:cNvPr id="25" name="Flèche droite 24"/>
          <p:cNvSpPr/>
          <p:nvPr/>
        </p:nvSpPr>
        <p:spPr>
          <a:xfrm>
            <a:off x="7453210" y="1421976"/>
            <a:ext cx="759853" cy="74697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Helvetica" panose="020B0604020202020204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507869" y="2445546"/>
            <a:ext cx="67495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>
                <a:latin typeface="Helvetica" panose="020B0604020202020204" pitchFamily="34" charset="0"/>
                <a:cs typeface="Helvetica" panose="020B0604020202020204" pitchFamily="34" charset="0"/>
              </a:rPr>
              <a:t>Pour les OBNL ou les holdings patrimoniales</a:t>
            </a:r>
          </a:p>
        </p:txBody>
      </p:sp>
      <p:pic>
        <p:nvPicPr>
          <p:cNvPr id="35" name="Image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44159" y="2928365"/>
            <a:ext cx="1273612" cy="376418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82909" y="4298112"/>
            <a:ext cx="1273612" cy="376418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82910" y="5667860"/>
            <a:ext cx="1273612" cy="376418"/>
          </a:xfrm>
          <a:prstGeom prst="rect">
            <a:avLst/>
          </a:prstGeom>
        </p:spPr>
      </p:pic>
      <p:sp>
        <p:nvSpPr>
          <p:cNvPr id="40" name="ZoneTexte 39"/>
          <p:cNvSpPr txBox="1"/>
          <p:nvPr/>
        </p:nvSpPr>
        <p:spPr>
          <a:xfrm>
            <a:off x="8213063" y="2876979"/>
            <a:ext cx="3764648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CONTRAT </a:t>
            </a:r>
          </a:p>
          <a:p>
            <a:pPr algn="ctr"/>
            <a:r>
              <a:rPr lang="fr-FR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DE CAPITALISATION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511497" y="1169470"/>
            <a:ext cx="9717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Helvetica" panose="020B0604020202020204" pitchFamily="34" charset="0"/>
                <a:cs typeface="Helvetica" panose="020B0604020202020204" pitchFamily="34" charset="0"/>
              </a:rPr>
              <a:t>LES PLACEMENTS LONG TERME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8213063" y="4446639"/>
            <a:ext cx="3764648" cy="7694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A5138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Helvetica" panose="020B0604020202020204" pitchFamily="34" charset="0"/>
                <a:cs typeface="Helvetica" panose="020B0604020202020204" pitchFamily="34" charset="0"/>
              </a:rPr>
              <a:t>2,00% en 2016</a:t>
            </a:r>
          </a:p>
          <a:p>
            <a:pPr algn="ctr"/>
            <a:r>
              <a:rPr lang="fr-FR" sz="2000" i="1" dirty="0">
                <a:latin typeface="Helvetica" panose="020B0604020202020204" pitchFamily="34" charset="0"/>
                <a:cs typeface="Helvetica" panose="020B0604020202020204" pitchFamily="34" charset="0"/>
              </a:rPr>
              <a:t>Baisses à venir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138009" y="245762"/>
            <a:ext cx="8963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A513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INSTRUMENTS DE PLACEMENTS DE TRESORERIE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7820006" y="0"/>
            <a:ext cx="60960" cy="1200329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6" t="22114" r="11679" b="21430"/>
          <a:stretch/>
        </p:blipFill>
        <p:spPr>
          <a:xfrm>
            <a:off x="9768408" y="74727"/>
            <a:ext cx="2301878" cy="907125"/>
          </a:xfrm>
          <a:prstGeom prst="rect">
            <a:avLst/>
          </a:prstGeom>
        </p:spPr>
      </p:pic>
      <p:sp>
        <p:nvSpPr>
          <p:cNvPr id="27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2601083" y="6492874"/>
            <a:ext cx="6989834" cy="365125"/>
          </a:xfrm>
        </p:spPr>
        <p:txBody>
          <a:bodyPr/>
          <a:lstStyle/>
          <a:p>
            <a:r>
              <a:rPr lang="fr-FR" dirty="0"/>
              <a:t>Pandat Finance © 2017| contact@pandat.fr | 01 83 81 81 61 | 77 rue des archives - 75003 Paris</a:t>
            </a:r>
          </a:p>
        </p:txBody>
      </p:sp>
    </p:spTree>
    <p:extLst>
      <p:ext uri="{BB962C8B-B14F-4D97-AF65-F5344CB8AC3E}">
        <p14:creationId xmlns:p14="http://schemas.microsoft.com/office/powerpoint/2010/main" val="1445814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28"/>
          <p:cNvSpPr txBox="1"/>
          <p:nvPr/>
        </p:nvSpPr>
        <p:spPr>
          <a:xfrm>
            <a:off x="1452358" y="3416301"/>
            <a:ext cx="5944395" cy="13234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i="0" u="none" strike="noStrike" kern="1200" cap="none" spc="0" baseline="0" dirty="0">
                <a:solidFill>
                  <a:srgbClr val="000000"/>
                </a:solidFill>
                <a:uFillTx/>
                <a:latin typeface="Helvetica" pitchFamily="34"/>
                <a:cs typeface="Helvetica" pitchFamily="34"/>
              </a:rPr>
              <a:t>Rendeme</a:t>
            </a:r>
            <a:r>
              <a:rPr lang="fr-FR" sz="1600" dirty="0">
                <a:solidFill>
                  <a:srgbClr val="000000"/>
                </a:solidFill>
                <a:latin typeface="Helvetica" pitchFamily="34"/>
                <a:cs typeface="Helvetica" pitchFamily="34"/>
              </a:rPr>
              <a:t>nt élevé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i="0" u="none" strike="noStrike" kern="1200" cap="none" spc="0" baseline="0" dirty="0">
                <a:solidFill>
                  <a:srgbClr val="000000"/>
                </a:solidFill>
                <a:uFillTx/>
                <a:latin typeface="Helvetica" pitchFamily="34"/>
                <a:cs typeface="Helvetica" pitchFamily="34"/>
              </a:rPr>
              <a:t>Frais d’entrée, sortie ou gestion élevés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dirty="0">
                <a:solidFill>
                  <a:srgbClr val="000000"/>
                </a:solidFill>
                <a:latin typeface="Helvetica" pitchFamily="34"/>
                <a:cs typeface="Helvetica" pitchFamily="34"/>
              </a:rPr>
              <a:t>Même si la volatilité est proche de 0% le risque en capital est présent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i="0" u="none" strike="noStrike" kern="1200" cap="none" spc="0" baseline="0" dirty="0">
                <a:solidFill>
                  <a:srgbClr val="000000"/>
                </a:solidFill>
                <a:uFillTx/>
                <a:latin typeface="Helvetica" pitchFamily="34"/>
                <a:cs typeface="Helvetica" pitchFamily="34"/>
              </a:rPr>
              <a:t>Les niveaux de prix sont très élevés</a:t>
            </a:r>
          </a:p>
        </p:txBody>
      </p:sp>
      <p:pic>
        <p:nvPicPr>
          <p:cNvPr id="11" name="Tableau 2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866" y="1618734"/>
            <a:ext cx="6971102" cy="365760"/>
          </a:xfrm>
          <a:prstGeom prst="rect">
            <a:avLst/>
          </a:prstGeom>
        </p:spPr>
      </p:pic>
      <p:sp>
        <p:nvSpPr>
          <p:cNvPr id="12" name="ZoneTexte 22"/>
          <p:cNvSpPr txBox="1"/>
          <p:nvPr/>
        </p:nvSpPr>
        <p:spPr>
          <a:xfrm>
            <a:off x="138010" y="1992495"/>
            <a:ext cx="8937939" cy="307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0" i="0" u="none" strike="noStrike" kern="1200" cap="none" spc="0" baseline="0" dirty="0">
                <a:solidFill>
                  <a:srgbClr val="000000"/>
                </a:solidFill>
                <a:uFillTx/>
                <a:latin typeface="Helvetica" panose="020B0604020202020204" pitchFamily="34" charset="0"/>
              </a:rPr>
              <a:t>       </a:t>
            </a:r>
            <a:r>
              <a:rPr lang="fr-FR" sz="1400" b="0" i="1" u="none" strike="noStrike" kern="1200" cap="none" spc="0" baseline="0" dirty="0">
                <a:solidFill>
                  <a:srgbClr val="000000"/>
                </a:solidFill>
                <a:uFillTx/>
                <a:latin typeface="Helvetica" pitchFamily="34"/>
                <a:cs typeface="Helvetica" pitchFamily="34"/>
              </a:rPr>
              <a:t>3mois                 1an                   2ans                    3ans                     4ans             5ans</a:t>
            </a:r>
          </a:p>
        </p:txBody>
      </p:sp>
      <p:sp>
        <p:nvSpPr>
          <p:cNvPr id="13" name="Rectangle 23"/>
          <p:cNvSpPr/>
          <p:nvPr/>
        </p:nvSpPr>
        <p:spPr>
          <a:xfrm>
            <a:off x="495300" y="1628044"/>
            <a:ext cx="6983667" cy="331604"/>
          </a:xfrm>
          <a:prstGeom prst="rect">
            <a:avLst/>
          </a:prstGeom>
          <a:solidFill>
            <a:srgbClr val="E94E1C"/>
          </a:solidFill>
          <a:ln w="12701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FFFFFF"/>
              </a:solidFill>
              <a:uFillTx/>
              <a:latin typeface="Helvetica" panose="020B0604020202020204" pitchFamily="34" charset="0"/>
            </a:endParaRPr>
          </a:p>
        </p:txBody>
      </p:sp>
      <p:sp>
        <p:nvSpPr>
          <p:cNvPr id="14" name="Flèche droite 24"/>
          <p:cNvSpPr/>
          <p:nvPr/>
        </p:nvSpPr>
        <p:spPr>
          <a:xfrm>
            <a:off x="7453210" y="1421974"/>
            <a:ext cx="759857" cy="746973"/>
          </a:xfrm>
          <a:custGeom>
            <a:avLst>
              <a:gd name="f0" fmla="val 10983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pin 0 f0 21600"/>
              <a:gd name="f15" fmla="pin 0 f1 10800"/>
              <a:gd name="f16" fmla="*/ f10 f2 1"/>
              <a:gd name="f17" fmla="*/ f11 f2 1"/>
              <a:gd name="f18" fmla="val f15"/>
              <a:gd name="f19" fmla="val f14"/>
              <a:gd name="f20" fmla="+- 21600 0 f15"/>
              <a:gd name="f21" fmla="*/ f14 f12 1"/>
              <a:gd name="f22" fmla="*/ f15 f13 1"/>
              <a:gd name="f23" fmla="*/ 0 f12 1"/>
              <a:gd name="f24" fmla="*/ 0 f13 1"/>
              <a:gd name="f25" fmla="*/ f16 1 f4"/>
              <a:gd name="f26" fmla="*/ 21600 f13 1"/>
              <a:gd name="f27" fmla="*/ f17 1 f4"/>
              <a:gd name="f28" fmla="+- 21600 0 f19"/>
              <a:gd name="f29" fmla="*/ f20 f13 1"/>
              <a:gd name="f30" fmla="*/ f18 f13 1"/>
              <a:gd name="f31" fmla="*/ f19 f12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2 1"/>
            </a:gdLst>
            <a:ahLst>
              <a:ahXY gdRefX="f0" minX="f7" maxX="f8" gdRefY="f1" minY="f7" maxY="f9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24"/>
              </a:cxn>
              <a:cxn ang="f33">
                <a:pos x="f31" y="f26"/>
              </a:cxn>
            </a:cxnLst>
            <a:rect l="f23" t="f30" r="f37" b="f29"/>
            <a:pathLst>
              <a:path w="21600" h="21600">
                <a:moveTo>
                  <a:pt x="f7" y="f18"/>
                </a:moveTo>
                <a:lnTo>
                  <a:pt x="f19" y="f18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0"/>
                </a:lnTo>
                <a:lnTo>
                  <a:pt x="f7" y="f20"/>
                </a:lnTo>
                <a:close/>
              </a:path>
            </a:pathLst>
          </a:custGeom>
          <a:solidFill>
            <a:srgbClr val="000000"/>
          </a:solidFill>
          <a:ln w="12701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FFFFFF"/>
              </a:solidFill>
              <a:uFillTx/>
              <a:latin typeface="Helvetica" panose="020B0604020202020204" pitchFamily="34" charset="0"/>
            </a:endParaRPr>
          </a:p>
        </p:txBody>
      </p:sp>
      <p:sp>
        <p:nvSpPr>
          <p:cNvPr id="15" name="ZoneTexte 32"/>
          <p:cNvSpPr txBox="1"/>
          <p:nvPr/>
        </p:nvSpPr>
        <p:spPr>
          <a:xfrm>
            <a:off x="495301" y="2381145"/>
            <a:ext cx="6749579" cy="83099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1" u="none" strike="noStrike" kern="1200" cap="none" spc="0" baseline="0" dirty="0">
                <a:solidFill>
                  <a:srgbClr val="000000"/>
                </a:solidFill>
                <a:uFillTx/>
                <a:latin typeface="Helvetica" pitchFamily="34"/>
                <a:cs typeface="Helvetica" pitchFamily="34"/>
              </a:rPr>
              <a:t>La</a:t>
            </a:r>
            <a:r>
              <a:rPr lang="fr-FR" sz="1600" b="0" i="1" u="none" strike="noStrike" kern="1200" cap="none" spc="0" dirty="0">
                <a:solidFill>
                  <a:srgbClr val="000000"/>
                </a:solidFill>
                <a:uFillTx/>
                <a:latin typeface="Helvetica" pitchFamily="34"/>
                <a:cs typeface="Helvetica" pitchFamily="34"/>
              </a:rPr>
              <a:t> Pierre-Papier afin d’obtenir de fort rendement avec une faible volatilité. Possibilité de l’allouer directement dans la trésorerie d’exploitation par l’intermédiaire d’assurance vie 100% SCPI </a:t>
            </a:r>
            <a:endParaRPr lang="fr-FR" sz="1600" b="0" i="1" u="none" strike="noStrike" kern="1200" cap="none" spc="0" baseline="0" dirty="0">
              <a:solidFill>
                <a:srgbClr val="000000"/>
              </a:solidFill>
              <a:uFillTx/>
              <a:latin typeface="Helvetica" pitchFamily="34"/>
              <a:cs typeface="Helvetica" pitchFamily="34"/>
            </a:endParaRPr>
          </a:p>
        </p:txBody>
      </p:sp>
      <p:sp>
        <p:nvSpPr>
          <p:cNvPr id="19" name="ZoneTexte 39"/>
          <p:cNvSpPr txBox="1"/>
          <p:nvPr/>
        </p:nvSpPr>
        <p:spPr>
          <a:xfrm>
            <a:off x="8213058" y="2876976"/>
            <a:ext cx="3764648" cy="584775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200" b="1" i="0" u="none" strike="noStrike" kern="1200" cap="none" spc="0" baseline="0" dirty="0">
                <a:solidFill>
                  <a:srgbClr val="000000"/>
                </a:solidFill>
                <a:uFillTx/>
                <a:latin typeface="Helvetica" pitchFamily="34"/>
                <a:cs typeface="Helvetica" pitchFamily="34"/>
              </a:rPr>
              <a:t>SCPI</a:t>
            </a:r>
          </a:p>
        </p:txBody>
      </p:sp>
      <p:sp>
        <p:nvSpPr>
          <p:cNvPr id="20" name="ZoneTexte 46"/>
          <p:cNvSpPr txBox="1"/>
          <p:nvPr/>
        </p:nvSpPr>
        <p:spPr>
          <a:xfrm>
            <a:off x="511497" y="1169471"/>
            <a:ext cx="9717127" cy="40011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i="0" u="none" strike="noStrike" kern="1200" cap="none" spc="0" baseline="0" dirty="0">
                <a:solidFill>
                  <a:srgbClr val="000000"/>
                </a:solidFill>
                <a:uFillTx/>
                <a:latin typeface="Helvetica" pitchFamily="34"/>
                <a:cs typeface="Helvetica" pitchFamily="34"/>
              </a:rPr>
              <a:t>LES PLACEMENTS LONG TERME</a:t>
            </a:r>
          </a:p>
        </p:txBody>
      </p:sp>
      <p:sp>
        <p:nvSpPr>
          <p:cNvPr id="21" name="ZoneTexte 49"/>
          <p:cNvSpPr txBox="1"/>
          <p:nvPr/>
        </p:nvSpPr>
        <p:spPr>
          <a:xfrm>
            <a:off x="8213058" y="3467117"/>
            <a:ext cx="3764648" cy="461665"/>
          </a:xfrm>
          <a:prstGeom prst="rect">
            <a:avLst/>
          </a:prstGeom>
          <a:solidFill>
            <a:srgbClr val="FBE5D6"/>
          </a:solidFill>
          <a:ln w="9528">
            <a:solidFill>
              <a:srgbClr val="FA5138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rgbClr val="000000"/>
                </a:solidFill>
                <a:latin typeface="Helvetica" pitchFamily="34"/>
                <a:cs typeface="Helvetica" pitchFamily="34"/>
              </a:rPr>
              <a:t>Entre 3% et 5% brut</a:t>
            </a: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Helvetica" pitchFamily="34"/>
              <a:cs typeface="Helvetica" pitchFamily="34"/>
            </a:endParaRPr>
          </a:p>
        </p:txBody>
      </p:sp>
      <p:sp>
        <p:nvSpPr>
          <p:cNvPr id="28" name="ZoneTexte 1"/>
          <p:cNvSpPr txBox="1"/>
          <p:nvPr/>
        </p:nvSpPr>
        <p:spPr>
          <a:xfrm>
            <a:off x="8321040" y="5795009"/>
            <a:ext cx="3440430" cy="4616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0" i="1" u="none" strike="noStrike" kern="1200" cap="none" spc="0" baseline="0" dirty="0">
                <a:solidFill>
                  <a:srgbClr val="000000"/>
                </a:solidFill>
                <a:uFillTx/>
                <a:latin typeface="Helvetica" panose="020B0604020202020204" pitchFamily="34" charset="0"/>
              </a:rPr>
              <a:t>*Les performances passées ne préjugent pas des performances futures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495301" y="5286382"/>
            <a:ext cx="6898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Helvetica" panose="020B0604020202020204" pitchFamily="34" charset="0"/>
              </a:rPr>
              <a:t>Point d’attention à porter sur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Helvetica" panose="020B0604020202020204" pitchFamily="34" charset="0"/>
              </a:rPr>
              <a:t>Localisation / Utilisation / Taux d’occupation / Ancienneté</a:t>
            </a:r>
          </a:p>
        </p:txBody>
      </p:sp>
      <p:sp>
        <p:nvSpPr>
          <p:cNvPr id="30" name="ZoneTexte 7"/>
          <p:cNvSpPr txBox="1"/>
          <p:nvPr/>
        </p:nvSpPr>
        <p:spPr>
          <a:xfrm>
            <a:off x="10407371" y="-1810"/>
            <a:ext cx="115763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</p:txBody>
      </p:sp>
      <p:sp>
        <p:nvSpPr>
          <p:cNvPr id="31" name="ZoneTexte 9"/>
          <p:cNvSpPr txBox="1"/>
          <p:nvPr/>
        </p:nvSpPr>
        <p:spPr>
          <a:xfrm>
            <a:off x="1524003" y="-1810"/>
            <a:ext cx="6296000" cy="246220"/>
          </a:xfrm>
          <a:prstGeom prst="rect">
            <a:avLst/>
          </a:prstGeom>
          <a:solidFill>
            <a:srgbClr val="E94E1C"/>
          </a:solidFill>
          <a:ln w="9528">
            <a:solidFill>
              <a:srgbClr val="FF66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0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</p:txBody>
      </p:sp>
      <p:sp>
        <p:nvSpPr>
          <p:cNvPr id="33" name="ZoneTexte 23"/>
          <p:cNvSpPr txBox="1"/>
          <p:nvPr/>
        </p:nvSpPr>
        <p:spPr>
          <a:xfrm>
            <a:off x="7820003" y="0"/>
            <a:ext cx="60963" cy="120033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6" t="22114" r="11679" b="21430"/>
          <a:stretch/>
        </p:blipFill>
        <p:spPr>
          <a:xfrm>
            <a:off x="9768408" y="74727"/>
            <a:ext cx="2301878" cy="907125"/>
          </a:xfrm>
          <a:prstGeom prst="rect">
            <a:avLst/>
          </a:prstGeom>
        </p:spPr>
      </p:pic>
      <p:sp>
        <p:nvSpPr>
          <p:cNvPr id="26" name="ZoneTexte 25"/>
          <p:cNvSpPr txBox="1"/>
          <p:nvPr/>
        </p:nvSpPr>
        <p:spPr>
          <a:xfrm>
            <a:off x="138009" y="245762"/>
            <a:ext cx="8963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A513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INSTRUMENTS DE PLACEMENTS DE TRESORERIE</a:t>
            </a:r>
          </a:p>
        </p:txBody>
      </p:sp>
      <p:sp>
        <p:nvSpPr>
          <p:cNvPr id="22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2601083" y="6492874"/>
            <a:ext cx="6989834" cy="365125"/>
          </a:xfrm>
        </p:spPr>
        <p:txBody>
          <a:bodyPr/>
          <a:lstStyle/>
          <a:p>
            <a:r>
              <a:rPr lang="fr-FR" dirty="0"/>
              <a:t>Pandat Finance © 2017| contact@pandat.fr | 01 83 81 81 61 | 77 rue des archives - 75003 Paris</a:t>
            </a:r>
          </a:p>
        </p:txBody>
      </p:sp>
      <p:sp>
        <p:nvSpPr>
          <p:cNvPr id="23" name="Espace réservé du numéro de diapositive 1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8F046005-F6B4-4ACD-AB59-94136DB13789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5609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28"/>
          <p:cNvSpPr txBox="1"/>
          <p:nvPr/>
        </p:nvSpPr>
        <p:spPr>
          <a:xfrm>
            <a:off x="681048" y="2530639"/>
            <a:ext cx="7287159" cy="3046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i="0" u="none" strike="noStrike" kern="1200" cap="none" spc="0" baseline="0" dirty="0">
                <a:solidFill>
                  <a:srgbClr val="000000"/>
                </a:solidFill>
                <a:uFillTx/>
                <a:latin typeface="Helvetica" pitchFamily="34"/>
                <a:cs typeface="Helvetica" pitchFamily="34"/>
              </a:rPr>
              <a:t>Emetteur : Banque française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dirty="0">
                <a:solidFill>
                  <a:srgbClr val="000000"/>
                </a:solidFill>
                <a:latin typeface="Helvetica" pitchFamily="34"/>
                <a:cs typeface="Helvetica" pitchFamily="34"/>
              </a:rPr>
              <a:t>Maturité : 3 ans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dirty="0">
                <a:solidFill>
                  <a:srgbClr val="000000"/>
                </a:solidFill>
                <a:latin typeface="Helvetica" pitchFamily="34"/>
                <a:cs typeface="Helvetica" pitchFamily="34"/>
              </a:rPr>
              <a:t>Coupon : 3% par trimestre (12% </a:t>
            </a:r>
            <a:r>
              <a:rPr lang="fr-FR" sz="1600" dirty="0" err="1">
                <a:solidFill>
                  <a:srgbClr val="000000"/>
                </a:solidFill>
                <a:latin typeface="Helvetica" pitchFamily="34"/>
                <a:cs typeface="Helvetica" pitchFamily="34"/>
              </a:rPr>
              <a:t>p.a</a:t>
            </a:r>
            <a:r>
              <a:rPr lang="fr-FR" sz="1600" dirty="0">
                <a:solidFill>
                  <a:srgbClr val="000000"/>
                </a:solidFill>
                <a:latin typeface="Helvetica" pitchFamily="34"/>
                <a:cs typeface="Helvetica" pitchFamily="34"/>
              </a:rPr>
              <a:t>.)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dirty="0">
                <a:solidFill>
                  <a:srgbClr val="000000"/>
                </a:solidFill>
                <a:latin typeface="Helvetica" pitchFamily="34"/>
                <a:cs typeface="Helvetica" pitchFamily="34"/>
              </a:rPr>
              <a:t>Indice </a:t>
            </a:r>
            <a:r>
              <a:rPr lang="fr-FR" sz="1600" dirty="0" err="1">
                <a:solidFill>
                  <a:srgbClr val="000000"/>
                </a:solidFill>
                <a:latin typeface="Helvetica" pitchFamily="34"/>
                <a:cs typeface="Helvetica" pitchFamily="34"/>
              </a:rPr>
              <a:t>EuroStoxx</a:t>
            </a:r>
            <a:r>
              <a:rPr lang="fr-FR" sz="1600" dirty="0">
                <a:solidFill>
                  <a:srgbClr val="000000"/>
                </a:solidFill>
                <a:latin typeface="Helvetica" pitchFamily="34"/>
                <a:cs typeface="Helvetica" pitchFamily="34"/>
              </a:rPr>
              <a:t> 50</a:t>
            </a:r>
          </a:p>
          <a:p>
            <a:pPr marL="285750" lvl="0" indent="-285750">
              <a:buSzPct val="100000"/>
              <a:buFont typeface="Wingdings" panose="05000000000000000000" pitchFamily="2" charset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dirty="0">
                <a:solidFill>
                  <a:srgbClr val="000000"/>
                </a:solidFill>
                <a:latin typeface="Helvetica" pitchFamily="34"/>
                <a:cs typeface="Helvetica" pitchFamily="34"/>
              </a:rPr>
              <a:t>Observation trimestrielle</a:t>
            </a:r>
          </a:p>
          <a:p>
            <a:pPr marL="742950" lvl="1" indent="-285750">
              <a:buSzPct val="100000"/>
              <a:buFont typeface="Wingdings" panose="05000000000000000000" pitchFamily="2" charset="2"/>
              <a:buChar char="Ø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dirty="0">
                <a:solidFill>
                  <a:srgbClr val="000000"/>
                </a:solidFill>
                <a:latin typeface="Helvetica" pitchFamily="34"/>
                <a:cs typeface="Helvetica" pitchFamily="34"/>
              </a:rPr>
              <a:t>Indice &gt; Barrière de Rappel : Capital + coupon(s)</a:t>
            </a:r>
          </a:p>
          <a:p>
            <a:pPr marL="742950" lvl="1" indent="-285750">
              <a:buSzPct val="100000"/>
              <a:buFont typeface="Wingdings" panose="05000000000000000000" pitchFamily="2" charset="2"/>
              <a:buChar char="Ø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dirty="0">
                <a:solidFill>
                  <a:srgbClr val="000000"/>
                </a:solidFill>
                <a:latin typeface="Helvetica" pitchFamily="34"/>
                <a:cs typeface="Helvetica" pitchFamily="34"/>
              </a:rPr>
              <a:t>Indice &lt; Barrière de Rappel : coupon mis en mémoire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dirty="0">
                <a:solidFill>
                  <a:srgbClr val="000000"/>
                </a:solidFill>
                <a:latin typeface="Helvetica" pitchFamily="34"/>
                <a:cs typeface="Helvetica" pitchFamily="34"/>
              </a:rPr>
              <a:t>Echéance </a:t>
            </a:r>
          </a:p>
          <a:p>
            <a:pPr marL="742950" lvl="1" indent="-285750">
              <a:buSzPct val="100000"/>
              <a:buFont typeface="Wingdings" panose="05000000000000000000" pitchFamily="2" charset="2"/>
              <a:buChar char="Ø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i="0" u="none" strike="noStrike" kern="1200" cap="none" spc="0" baseline="0" dirty="0">
                <a:solidFill>
                  <a:srgbClr val="000000"/>
                </a:solidFill>
                <a:uFillTx/>
                <a:latin typeface="Helvetica" pitchFamily="34"/>
                <a:cs typeface="Helvetica" pitchFamily="34"/>
              </a:rPr>
              <a:t>Indice &gt; Barrière de Risque en Capital (50%): Capital +</a:t>
            </a:r>
            <a:r>
              <a:rPr lang="fr-FR" sz="1600" i="0" u="none" strike="noStrike" kern="1200" cap="none" spc="0" dirty="0">
                <a:solidFill>
                  <a:srgbClr val="000000"/>
                </a:solidFill>
                <a:uFillTx/>
                <a:latin typeface="Helvetica" pitchFamily="34"/>
                <a:cs typeface="Helvetica" pitchFamily="34"/>
              </a:rPr>
              <a:t> coupon(s)</a:t>
            </a:r>
          </a:p>
          <a:p>
            <a:pPr marL="742950" lvl="1" indent="-285750">
              <a:buSzPct val="100000"/>
              <a:buFont typeface="Wingdings" panose="05000000000000000000" pitchFamily="2" charset="2"/>
              <a:buChar char="Ø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dirty="0">
                <a:solidFill>
                  <a:srgbClr val="000000"/>
                </a:solidFill>
                <a:latin typeface="Helvetica" pitchFamily="34"/>
                <a:cs typeface="Helvetica" pitchFamily="34"/>
              </a:rPr>
              <a:t>Indice &lt; Barrière de Risque en Capital (50%): Perte égale à la baisse</a:t>
            </a:r>
            <a:endParaRPr lang="fr-FR" sz="1600" i="0" u="none" strike="noStrike" kern="1200" cap="none" spc="0" dirty="0">
              <a:solidFill>
                <a:srgbClr val="000000"/>
              </a:solidFill>
              <a:uFillTx/>
              <a:latin typeface="Helvetica" pitchFamily="34"/>
              <a:cs typeface="Helvetica" pitchFamily="34"/>
            </a:endParaRPr>
          </a:p>
          <a:p>
            <a:pPr marL="742950" lvl="1" indent="-285750">
              <a:buSzPct val="100000"/>
              <a:buFont typeface="Wingdings" panose="05000000000000000000" pitchFamily="2" charset="2"/>
              <a:buChar char="q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i="0" u="none" strike="noStrike" kern="1200" cap="none" spc="0" dirty="0">
              <a:solidFill>
                <a:srgbClr val="000000"/>
              </a:solidFill>
              <a:uFillTx/>
              <a:latin typeface="Helvetica" pitchFamily="34"/>
              <a:cs typeface="Helvetica" pitchFamily="34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dirty="0">
              <a:solidFill>
                <a:srgbClr val="000000"/>
              </a:solidFill>
              <a:latin typeface="Helvetica" pitchFamily="34"/>
              <a:cs typeface="Helvetica" pitchFamily="34"/>
            </a:endParaRPr>
          </a:p>
        </p:txBody>
      </p:sp>
      <p:pic>
        <p:nvPicPr>
          <p:cNvPr id="11" name="Tableau 2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866" y="1618734"/>
            <a:ext cx="6971102" cy="365760"/>
          </a:xfrm>
          <a:prstGeom prst="rect">
            <a:avLst/>
          </a:prstGeom>
        </p:spPr>
      </p:pic>
      <p:sp>
        <p:nvSpPr>
          <p:cNvPr id="12" name="ZoneTexte 22"/>
          <p:cNvSpPr txBox="1"/>
          <p:nvPr/>
        </p:nvSpPr>
        <p:spPr>
          <a:xfrm>
            <a:off x="138010" y="1992495"/>
            <a:ext cx="8937939" cy="307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0" i="0" u="none" strike="noStrike" kern="1200" cap="none" spc="0" baseline="0" dirty="0">
                <a:solidFill>
                  <a:srgbClr val="000000"/>
                </a:solidFill>
                <a:uFillTx/>
                <a:latin typeface="Helvetica" panose="020B0604020202020204" pitchFamily="34" charset="0"/>
              </a:rPr>
              <a:t>       </a:t>
            </a:r>
            <a:r>
              <a:rPr lang="fr-FR" sz="1400" b="0" i="1" u="none" strike="noStrike" kern="1200" cap="none" spc="0" baseline="0" dirty="0">
                <a:solidFill>
                  <a:srgbClr val="000000"/>
                </a:solidFill>
                <a:uFillTx/>
                <a:latin typeface="Helvetica" pitchFamily="34"/>
                <a:cs typeface="Helvetica" pitchFamily="34"/>
              </a:rPr>
              <a:t>3mois                 1an                   2ans                    3ans                     4ans             5ans</a:t>
            </a:r>
          </a:p>
        </p:txBody>
      </p:sp>
      <p:sp>
        <p:nvSpPr>
          <p:cNvPr id="13" name="Rectangle 23"/>
          <p:cNvSpPr/>
          <p:nvPr/>
        </p:nvSpPr>
        <p:spPr>
          <a:xfrm>
            <a:off x="507866" y="1618734"/>
            <a:ext cx="3928319" cy="340914"/>
          </a:xfrm>
          <a:prstGeom prst="rect">
            <a:avLst/>
          </a:prstGeom>
          <a:solidFill>
            <a:srgbClr val="E94E1C"/>
          </a:solidFill>
          <a:ln w="12701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FFFFFF"/>
              </a:solidFill>
              <a:uFillTx/>
              <a:latin typeface="Helvetica" panose="020B0604020202020204" pitchFamily="34" charset="0"/>
            </a:endParaRPr>
          </a:p>
        </p:txBody>
      </p:sp>
      <p:sp>
        <p:nvSpPr>
          <p:cNvPr id="14" name="Flèche droite 24"/>
          <p:cNvSpPr/>
          <p:nvPr/>
        </p:nvSpPr>
        <p:spPr>
          <a:xfrm>
            <a:off x="7453210" y="1431499"/>
            <a:ext cx="759857" cy="724315"/>
          </a:xfrm>
          <a:custGeom>
            <a:avLst>
              <a:gd name="f0" fmla="val 10983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pin 0 f0 21600"/>
              <a:gd name="f15" fmla="pin 0 f1 10800"/>
              <a:gd name="f16" fmla="*/ f10 f2 1"/>
              <a:gd name="f17" fmla="*/ f11 f2 1"/>
              <a:gd name="f18" fmla="val f15"/>
              <a:gd name="f19" fmla="val f14"/>
              <a:gd name="f20" fmla="+- 21600 0 f15"/>
              <a:gd name="f21" fmla="*/ f14 f12 1"/>
              <a:gd name="f22" fmla="*/ f15 f13 1"/>
              <a:gd name="f23" fmla="*/ 0 f12 1"/>
              <a:gd name="f24" fmla="*/ 0 f13 1"/>
              <a:gd name="f25" fmla="*/ f16 1 f4"/>
              <a:gd name="f26" fmla="*/ 21600 f13 1"/>
              <a:gd name="f27" fmla="*/ f17 1 f4"/>
              <a:gd name="f28" fmla="+- 21600 0 f19"/>
              <a:gd name="f29" fmla="*/ f20 f13 1"/>
              <a:gd name="f30" fmla="*/ f18 f13 1"/>
              <a:gd name="f31" fmla="*/ f19 f12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2 1"/>
            </a:gdLst>
            <a:ahLst>
              <a:ahXY gdRefX="f0" minX="f7" maxX="f8" gdRefY="f1" minY="f7" maxY="f9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24"/>
              </a:cxn>
              <a:cxn ang="f33">
                <a:pos x="f31" y="f26"/>
              </a:cxn>
            </a:cxnLst>
            <a:rect l="f23" t="f30" r="f37" b="f29"/>
            <a:pathLst>
              <a:path w="21600" h="21600">
                <a:moveTo>
                  <a:pt x="f7" y="f18"/>
                </a:moveTo>
                <a:lnTo>
                  <a:pt x="f19" y="f18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0"/>
                </a:lnTo>
                <a:lnTo>
                  <a:pt x="f7" y="f20"/>
                </a:lnTo>
                <a:close/>
              </a:path>
            </a:pathLst>
          </a:custGeom>
          <a:solidFill>
            <a:srgbClr val="000000"/>
          </a:solidFill>
          <a:ln w="12701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FFFFFF"/>
              </a:solidFill>
              <a:uFillTx/>
              <a:latin typeface="Helvetica" panose="020B0604020202020204" pitchFamily="34" charset="0"/>
            </a:endParaRPr>
          </a:p>
        </p:txBody>
      </p:sp>
      <p:sp>
        <p:nvSpPr>
          <p:cNvPr id="19" name="ZoneTexte 39"/>
          <p:cNvSpPr txBox="1"/>
          <p:nvPr/>
        </p:nvSpPr>
        <p:spPr>
          <a:xfrm>
            <a:off x="8232182" y="1985092"/>
            <a:ext cx="3764648" cy="584775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200" b="1" i="0" u="none" strike="noStrike" kern="1200" cap="none" spc="0" baseline="0" dirty="0">
                <a:solidFill>
                  <a:srgbClr val="000000"/>
                </a:solidFill>
                <a:uFillTx/>
                <a:latin typeface="Helvetica" pitchFamily="34"/>
                <a:cs typeface="Helvetica" pitchFamily="34"/>
              </a:rPr>
              <a:t>STRUCTURÉ</a:t>
            </a:r>
          </a:p>
        </p:txBody>
      </p:sp>
      <p:sp>
        <p:nvSpPr>
          <p:cNvPr id="20" name="ZoneTexte 46"/>
          <p:cNvSpPr txBox="1"/>
          <p:nvPr/>
        </p:nvSpPr>
        <p:spPr>
          <a:xfrm>
            <a:off x="511497" y="1169471"/>
            <a:ext cx="9717127" cy="40011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i="0" u="none" strike="noStrike" kern="1200" cap="none" spc="0" baseline="0" dirty="0">
                <a:solidFill>
                  <a:srgbClr val="000000"/>
                </a:solidFill>
                <a:uFillTx/>
                <a:latin typeface="Helvetica" pitchFamily="34"/>
                <a:cs typeface="Helvetica" pitchFamily="34"/>
              </a:rPr>
              <a:t>Exemple de produit structuré</a:t>
            </a:r>
            <a:r>
              <a:rPr lang="fr-FR" sz="2000" b="1" i="0" u="none" strike="noStrike" kern="1200" cap="none" spc="0" dirty="0">
                <a:solidFill>
                  <a:srgbClr val="000000"/>
                </a:solidFill>
                <a:uFillTx/>
                <a:latin typeface="Helvetica" pitchFamily="34"/>
                <a:cs typeface="Helvetica" pitchFamily="34"/>
              </a:rPr>
              <a:t> : </a:t>
            </a:r>
            <a:r>
              <a:rPr lang="fr-FR" sz="2000" b="1" dirty="0" err="1">
                <a:solidFill>
                  <a:srgbClr val="000000"/>
                </a:solidFill>
                <a:latin typeface="Helvetica" pitchFamily="34"/>
                <a:cs typeface="Helvetica" pitchFamily="34"/>
              </a:rPr>
              <a:t>Autocall</a:t>
            </a:r>
            <a:endParaRPr lang="fr-FR" sz="2000" b="1" i="0" u="none" strike="noStrike" kern="1200" cap="none" spc="0" baseline="0" dirty="0">
              <a:solidFill>
                <a:srgbClr val="000000"/>
              </a:solidFill>
              <a:uFillTx/>
              <a:latin typeface="Helvetica" pitchFamily="34"/>
              <a:cs typeface="Helvetica" pitchFamily="34"/>
            </a:endParaRPr>
          </a:p>
        </p:txBody>
      </p:sp>
      <p:sp>
        <p:nvSpPr>
          <p:cNvPr id="21" name="ZoneTexte 49"/>
          <p:cNvSpPr txBox="1"/>
          <p:nvPr/>
        </p:nvSpPr>
        <p:spPr>
          <a:xfrm>
            <a:off x="8232182" y="2569868"/>
            <a:ext cx="3764648" cy="461665"/>
          </a:xfrm>
          <a:prstGeom prst="rect">
            <a:avLst/>
          </a:prstGeom>
          <a:solidFill>
            <a:srgbClr val="FBE5D6"/>
          </a:solidFill>
          <a:ln w="9528">
            <a:solidFill>
              <a:srgbClr val="FA5138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rgbClr val="000000"/>
                </a:solidFill>
                <a:latin typeface="Helvetica" pitchFamily="34"/>
                <a:cs typeface="Helvetica" pitchFamily="34"/>
              </a:rPr>
              <a:t>Rendement à la carte</a:t>
            </a: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Helvetica" pitchFamily="34"/>
              <a:cs typeface="Helvetica" pitchFamily="34"/>
            </a:endParaRPr>
          </a:p>
        </p:txBody>
      </p:sp>
      <p:sp>
        <p:nvSpPr>
          <p:cNvPr id="28" name="ZoneTexte 7"/>
          <p:cNvSpPr txBox="1"/>
          <p:nvPr/>
        </p:nvSpPr>
        <p:spPr>
          <a:xfrm>
            <a:off x="10407371" y="-1810"/>
            <a:ext cx="115763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</p:txBody>
      </p:sp>
      <p:sp>
        <p:nvSpPr>
          <p:cNvPr id="29" name="ZoneTexte 9"/>
          <p:cNvSpPr txBox="1"/>
          <p:nvPr/>
        </p:nvSpPr>
        <p:spPr>
          <a:xfrm>
            <a:off x="1524003" y="-1810"/>
            <a:ext cx="6296000" cy="246220"/>
          </a:xfrm>
          <a:prstGeom prst="rect">
            <a:avLst/>
          </a:prstGeom>
          <a:solidFill>
            <a:srgbClr val="E94E1C"/>
          </a:solidFill>
          <a:ln w="9528">
            <a:solidFill>
              <a:srgbClr val="FF66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0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</p:txBody>
      </p:sp>
      <p:sp>
        <p:nvSpPr>
          <p:cNvPr id="32" name="ZoneTexte 23"/>
          <p:cNvSpPr txBox="1"/>
          <p:nvPr/>
        </p:nvSpPr>
        <p:spPr>
          <a:xfrm>
            <a:off x="7820003" y="0"/>
            <a:ext cx="60963" cy="120033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</p:txBody>
      </p:sp>
      <p:pic>
        <p:nvPicPr>
          <p:cNvPr id="33" name="Image 3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6" t="22114" r="11679" b="21430"/>
          <a:stretch/>
        </p:blipFill>
        <p:spPr>
          <a:xfrm>
            <a:off x="9768408" y="74727"/>
            <a:ext cx="2301878" cy="907125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5"/>
          <a:srcRect l="11812" t="29328" r="29914" b="8765"/>
          <a:stretch/>
        </p:blipFill>
        <p:spPr>
          <a:xfrm>
            <a:off x="8211600" y="3672000"/>
            <a:ext cx="3783600" cy="2156262"/>
          </a:xfrm>
          <a:prstGeom prst="rect">
            <a:avLst/>
          </a:prstGeom>
        </p:spPr>
      </p:pic>
      <p:sp>
        <p:nvSpPr>
          <p:cNvPr id="26" name="ZoneTexte 25"/>
          <p:cNvSpPr txBox="1"/>
          <p:nvPr/>
        </p:nvSpPr>
        <p:spPr>
          <a:xfrm>
            <a:off x="138009" y="245762"/>
            <a:ext cx="8963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A513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INSTRUMENTS DE PLACEMENTS DE TRESORERIE</a:t>
            </a:r>
          </a:p>
        </p:txBody>
      </p:sp>
      <p:sp>
        <p:nvSpPr>
          <p:cNvPr id="18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2601083" y="6492874"/>
            <a:ext cx="6989834" cy="365125"/>
          </a:xfrm>
        </p:spPr>
        <p:txBody>
          <a:bodyPr/>
          <a:lstStyle/>
          <a:p>
            <a:r>
              <a:rPr lang="fr-FR" dirty="0"/>
              <a:t>Pandat Finance © 2017| contact@pandat.fr | 01 83 81 81 61 | 77 rue des archives - 75003 Paris</a:t>
            </a:r>
          </a:p>
        </p:txBody>
      </p:sp>
      <p:sp>
        <p:nvSpPr>
          <p:cNvPr id="22" name="Espace réservé du numéro de diapositive 1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8F046005-F6B4-4ACD-AB59-94136DB13789}" type="slidenum">
              <a:rPr lang="fr-FR" smtClean="0"/>
              <a:pPr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7534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oneTexte 7"/>
          <p:cNvSpPr txBox="1"/>
          <p:nvPr/>
        </p:nvSpPr>
        <p:spPr>
          <a:xfrm>
            <a:off x="10407371" y="-1810"/>
            <a:ext cx="115763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</p:txBody>
      </p:sp>
      <p:sp>
        <p:nvSpPr>
          <p:cNvPr id="29" name="ZoneTexte 9"/>
          <p:cNvSpPr txBox="1"/>
          <p:nvPr/>
        </p:nvSpPr>
        <p:spPr>
          <a:xfrm>
            <a:off x="1524003" y="-1810"/>
            <a:ext cx="6296000" cy="246220"/>
          </a:xfrm>
          <a:prstGeom prst="rect">
            <a:avLst/>
          </a:prstGeom>
          <a:solidFill>
            <a:srgbClr val="E94E1C"/>
          </a:solidFill>
          <a:ln w="9528">
            <a:solidFill>
              <a:srgbClr val="FF66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0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</p:txBody>
      </p:sp>
      <p:sp>
        <p:nvSpPr>
          <p:cNvPr id="32" name="ZoneTexte 23"/>
          <p:cNvSpPr txBox="1"/>
          <p:nvPr/>
        </p:nvSpPr>
        <p:spPr>
          <a:xfrm>
            <a:off x="7820003" y="0"/>
            <a:ext cx="60963" cy="120033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</p:txBody>
      </p:sp>
      <p:pic>
        <p:nvPicPr>
          <p:cNvPr id="33" name="Image 3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6" t="22114" r="11679" b="21430"/>
          <a:stretch/>
        </p:blipFill>
        <p:spPr>
          <a:xfrm>
            <a:off x="9768408" y="74727"/>
            <a:ext cx="2301878" cy="907125"/>
          </a:xfrm>
          <a:prstGeom prst="rect">
            <a:avLst/>
          </a:prstGeom>
        </p:spPr>
      </p:pic>
      <p:sp>
        <p:nvSpPr>
          <p:cNvPr id="26" name="ZoneTexte 25"/>
          <p:cNvSpPr txBox="1"/>
          <p:nvPr/>
        </p:nvSpPr>
        <p:spPr>
          <a:xfrm>
            <a:off x="1524003" y="260705"/>
            <a:ext cx="5853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A513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FINANCEMENT : Contexte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909610" y="2274273"/>
            <a:ext cx="5666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La hausse sera-t-elle durable 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Les taux EUR resteront ils bas si les US montent 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Quel risque politique ?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909611" y="1430039"/>
            <a:ext cx="5666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>
                <a:latin typeface="Helvetica" panose="020B0604020202020204" pitchFamily="34" charset="0"/>
                <a:cs typeface="Helvetica" panose="020B0604020202020204" pitchFamily="34" charset="0"/>
              </a:rPr>
              <a:t>Profiter des taux bas avant la hausse ?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2557" y="2018943"/>
            <a:ext cx="4867956" cy="1936898"/>
          </a:xfrm>
          <a:prstGeom prst="rect">
            <a:avLst/>
          </a:prstGeom>
        </p:spPr>
      </p:pic>
      <p:sp>
        <p:nvSpPr>
          <p:cNvPr id="16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2601083" y="6492874"/>
            <a:ext cx="6989834" cy="365125"/>
          </a:xfrm>
        </p:spPr>
        <p:txBody>
          <a:bodyPr/>
          <a:lstStyle/>
          <a:p>
            <a:r>
              <a:rPr lang="fr-FR" dirty="0"/>
              <a:t>Pandat Finance © 2017| contact@pandat.fr | 01 83 81 81 61 | 77 rue des archives - 75003 Paris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909611" y="4485694"/>
            <a:ext cx="5029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Il reste des forces déflationnistes fortes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Un chômage élevé et structurel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Démographie contre la prise de risques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Dépendances des états aux taux bas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581313" y="4513750"/>
            <a:ext cx="502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Mais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Le </a:t>
            </a:r>
            <a:r>
              <a:rPr lang="fr-FR" i="1" dirty="0" err="1">
                <a:latin typeface="Helvetica" panose="020B0604020202020204" pitchFamily="34" charset="0"/>
                <a:cs typeface="Helvetica" panose="020B0604020202020204" pitchFamily="34" charset="0"/>
              </a:rPr>
              <a:t>decoupling</a:t>
            </a: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 avec les US est peu probable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La dette des vieux états n’est pas contrôlée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La montée des populismes est forte</a:t>
            </a: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8F046005-F6B4-4ACD-AB59-94136DB13789}" type="slidenum">
              <a:rPr lang="fr-FR" smtClean="0"/>
              <a:pPr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9264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oneTexte 7"/>
          <p:cNvSpPr txBox="1"/>
          <p:nvPr/>
        </p:nvSpPr>
        <p:spPr>
          <a:xfrm>
            <a:off x="10407371" y="-1810"/>
            <a:ext cx="115763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</p:txBody>
      </p:sp>
      <p:sp>
        <p:nvSpPr>
          <p:cNvPr id="29" name="ZoneTexte 9"/>
          <p:cNvSpPr txBox="1"/>
          <p:nvPr/>
        </p:nvSpPr>
        <p:spPr>
          <a:xfrm>
            <a:off x="1524003" y="-1810"/>
            <a:ext cx="6296000" cy="246220"/>
          </a:xfrm>
          <a:prstGeom prst="rect">
            <a:avLst/>
          </a:prstGeom>
          <a:solidFill>
            <a:srgbClr val="E94E1C"/>
          </a:solidFill>
          <a:ln w="9528">
            <a:solidFill>
              <a:srgbClr val="FF66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0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</p:txBody>
      </p:sp>
      <p:sp>
        <p:nvSpPr>
          <p:cNvPr id="32" name="ZoneTexte 23"/>
          <p:cNvSpPr txBox="1"/>
          <p:nvPr/>
        </p:nvSpPr>
        <p:spPr>
          <a:xfrm>
            <a:off x="7820003" y="0"/>
            <a:ext cx="60963" cy="120033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</p:txBody>
      </p:sp>
      <p:pic>
        <p:nvPicPr>
          <p:cNvPr id="33" name="Image 3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6" t="22114" r="11679" b="21430"/>
          <a:stretch/>
        </p:blipFill>
        <p:spPr>
          <a:xfrm>
            <a:off x="9768408" y="74727"/>
            <a:ext cx="2301878" cy="907125"/>
          </a:xfrm>
          <a:prstGeom prst="rect">
            <a:avLst/>
          </a:prstGeom>
        </p:spPr>
      </p:pic>
      <p:sp>
        <p:nvSpPr>
          <p:cNvPr id="26" name="ZoneTexte 25"/>
          <p:cNvSpPr txBox="1"/>
          <p:nvPr/>
        </p:nvSpPr>
        <p:spPr>
          <a:xfrm>
            <a:off x="1524003" y="260705"/>
            <a:ext cx="5853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A513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FINANCEMENT : Contexte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1161121" y="1368701"/>
            <a:ext cx="6110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400" i="1"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fr-FR" dirty="0"/>
              <a:t>Les banques sont aujourd’hui payées pour prêter de l’argent : TLTRO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598881" y="4927517"/>
            <a:ext cx="4184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lang="fr-FR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0663" y="1427548"/>
            <a:ext cx="3315489" cy="4619625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1161121" y="2624345"/>
            <a:ext cx="5848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Helvetica" panose="020B0604020202020204" pitchFamily="34" charset="0"/>
              </a:rPr>
              <a:t>La production de crédit est bonne et régulière sous l’impulsion de la politique monétaire </a:t>
            </a: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1121" y="3270676"/>
            <a:ext cx="6110288" cy="2024886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1161121" y="5553075"/>
            <a:ext cx="6110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Helvetica" panose="020B0604020202020204" pitchFamily="34" charset="0"/>
              </a:rPr>
              <a:t>Il est toujours particulièrement avantageux de renégocier ses lignes de trésorerie ou d’en ouvrir de nouvelles</a:t>
            </a:r>
          </a:p>
        </p:txBody>
      </p:sp>
      <p:sp>
        <p:nvSpPr>
          <p:cNvPr id="15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2601083" y="6492874"/>
            <a:ext cx="6989834" cy="365125"/>
          </a:xfrm>
        </p:spPr>
        <p:txBody>
          <a:bodyPr/>
          <a:lstStyle/>
          <a:p>
            <a:r>
              <a:rPr lang="fr-FR" dirty="0"/>
              <a:t>Pandat Finance © 2017| contact@pandat.fr | 01 83 81 81 61 | 77 rue des archives - 75003 Paris</a:t>
            </a:r>
          </a:p>
        </p:txBody>
      </p:sp>
      <p:sp>
        <p:nvSpPr>
          <p:cNvPr id="16" name="Espace réservé du numéro de diapositive 1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8F046005-F6B4-4ACD-AB59-94136DB13789}" type="slidenum">
              <a:rPr lang="fr-FR" smtClean="0"/>
              <a:pPr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83644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oneTexte 7"/>
          <p:cNvSpPr txBox="1"/>
          <p:nvPr/>
        </p:nvSpPr>
        <p:spPr>
          <a:xfrm>
            <a:off x="10407371" y="-1810"/>
            <a:ext cx="115763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</p:txBody>
      </p:sp>
      <p:sp>
        <p:nvSpPr>
          <p:cNvPr id="29" name="ZoneTexte 9"/>
          <p:cNvSpPr txBox="1"/>
          <p:nvPr/>
        </p:nvSpPr>
        <p:spPr>
          <a:xfrm>
            <a:off x="1524003" y="-1810"/>
            <a:ext cx="6296000" cy="246220"/>
          </a:xfrm>
          <a:prstGeom prst="rect">
            <a:avLst/>
          </a:prstGeom>
          <a:solidFill>
            <a:srgbClr val="E94E1C"/>
          </a:solidFill>
          <a:ln w="9528">
            <a:solidFill>
              <a:srgbClr val="FF66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0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</p:txBody>
      </p:sp>
      <p:sp>
        <p:nvSpPr>
          <p:cNvPr id="32" name="ZoneTexte 23"/>
          <p:cNvSpPr txBox="1"/>
          <p:nvPr/>
        </p:nvSpPr>
        <p:spPr>
          <a:xfrm>
            <a:off x="7820003" y="0"/>
            <a:ext cx="60963" cy="120033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</p:txBody>
      </p:sp>
      <p:pic>
        <p:nvPicPr>
          <p:cNvPr id="33" name="Image 3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6" t="22114" r="11679" b="21430"/>
          <a:stretch/>
        </p:blipFill>
        <p:spPr>
          <a:xfrm>
            <a:off x="9768408" y="74727"/>
            <a:ext cx="2301878" cy="907125"/>
          </a:xfrm>
          <a:prstGeom prst="rect">
            <a:avLst/>
          </a:prstGeom>
        </p:spPr>
      </p:pic>
      <p:sp>
        <p:nvSpPr>
          <p:cNvPr id="26" name="ZoneTexte 25"/>
          <p:cNvSpPr txBox="1"/>
          <p:nvPr/>
        </p:nvSpPr>
        <p:spPr>
          <a:xfrm>
            <a:off x="1524003" y="260705"/>
            <a:ext cx="5853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A513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FINANCEMENT : Couverture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598881" y="4927517"/>
            <a:ext cx="4184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lang="fr-FR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094446" y="2833360"/>
            <a:ext cx="500155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Helvetica" panose="020B0604020202020204" pitchFamily="34" charset="0"/>
              </a:rPr>
              <a:t>CAP 5 ans en dehors de la monnaie ( Fixing +150) couterait pour un amortissement linéaire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Helvetica" panose="020B0604020202020204" pitchFamily="34" charset="0"/>
              </a:rPr>
              <a:t>20 points de base « flat 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Helvetica" panose="020B0604020202020204" pitchFamily="34" charset="0"/>
              </a:rPr>
              <a:t>7 points de base « running 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latin typeface="Helvetica" panose="020B0604020202020204" pitchFamily="34" charset="0"/>
            </a:endParaRPr>
          </a:p>
          <a:p>
            <a:r>
              <a:rPr lang="fr-FR" dirty="0">
                <a:latin typeface="Helvetica" panose="020B0604020202020204" pitchFamily="34" charset="0"/>
              </a:rPr>
              <a:t>Il est aussi tout à fait possible de « swaper » son endettement taux variable en partie à taux fixe 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Helvetica" panose="020B0604020202020204" pitchFamily="34" charset="0"/>
              </a:rPr>
              <a:t>Sur 5 ans avec un amortissement constant : E3M+ X vs X -0,15%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9690" y="2934840"/>
            <a:ext cx="4584589" cy="2755631"/>
          </a:xfrm>
          <a:prstGeom prst="rect">
            <a:avLst/>
          </a:prstGeom>
        </p:spPr>
      </p:pic>
      <p:sp>
        <p:nvSpPr>
          <p:cNvPr id="13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2601083" y="6492874"/>
            <a:ext cx="6989834" cy="365125"/>
          </a:xfrm>
        </p:spPr>
        <p:txBody>
          <a:bodyPr/>
          <a:lstStyle/>
          <a:p>
            <a:r>
              <a:rPr lang="fr-FR" dirty="0"/>
              <a:t>Pandat Finance © 2017| contact@pandat.fr | 01 83 81 81 61 | 77 rue des archives - 75003 Paris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094446" y="1670779"/>
            <a:ext cx="5666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>
                <a:latin typeface="Helvetica" panose="020B0604020202020204" pitchFamily="34" charset="0"/>
                <a:cs typeface="Helvetica" panose="020B0604020202020204" pitchFamily="34" charset="0"/>
              </a:rPr>
              <a:t>Exemples de couverture</a:t>
            </a:r>
          </a:p>
        </p:txBody>
      </p:sp>
      <p:sp>
        <p:nvSpPr>
          <p:cNvPr id="15" name="Espace réservé du numéro de diapositive 1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8F046005-F6B4-4ACD-AB59-94136DB13789}" type="slidenum">
              <a:rPr lang="fr-FR" smtClean="0"/>
              <a:pPr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32142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oneTexte 7"/>
          <p:cNvSpPr txBox="1"/>
          <p:nvPr/>
        </p:nvSpPr>
        <p:spPr>
          <a:xfrm>
            <a:off x="10407371" y="-1810"/>
            <a:ext cx="115763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</p:txBody>
      </p:sp>
      <p:sp>
        <p:nvSpPr>
          <p:cNvPr id="29" name="ZoneTexte 9"/>
          <p:cNvSpPr txBox="1"/>
          <p:nvPr/>
        </p:nvSpPr>
        <p:spPr>
          <a:xfrm>
            <a:off x="1524003" y="-1810"/>
            <a:ext cx="6296000" cy="246220"/>
          </a:xfrm>
          <a:prstGeom prst="rect">
            <a:avLst/>
          </a:prstGeom>
          <a:solidFill>
            <a:srgbClr val="E94E1C"/>
          </a:solidFill>
          <a:ln w="9528">
            <a:solidFill>
              <a:srgbClr val="FF66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0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</p:txBody>
      </p:sp>
      <p:sp>
        <p:nvSpPr>
          <p:cNvPr id="32" name="ZoneTexte 23"/>
          <p:cNvSpPr txBox="1"/>
          <p:nvPr/>
        </p:nvSpPr>
        <p:spPr>
          <a:xfrm>
            <a:off x="7820003" y="0"/>
            <a:ext cx="60963" cy="120033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</a:endParaRPr>
          </a:p>
        </p:txBody>
      </p:sp>
      <p:pic>
        <p:nvPicPr>
          <p:cNvPr id="33" name="Image 3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6" t="22114" r="11679" b="21430"/>
          <a:stretch/>
        </p:blipFill>
        <p:spPr>
          <a:xfrm>
            <a:off x="9768408" y="74727"/>
            <a:ext cx="2301878" cy="907125"/>
          </a:xfrm>
          <a:prstGeom prst="rect">
            <a:avLst/>
          </a:prstGeom>
        </p:spPr>
      </p:pic>
      <p:sp>
        <p:nvSpPr>
          <p:cNvPr id="26" name="ZoneTexte 25"/>
          <p:cNvSpPr txBox="1"/>
          <p:nvPr/>
        </p:nvSpPr>
        <p:spPr>
          <a:xfrm>
            <a:off x="1524003" y="260705"/>
            <a:ext cx="5853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A513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FINANCEMENT : Alternatif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598881" y="4927517"/>
            <a:ext cx="4184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lang="fr-FR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1078" y="3406197"/>
            <a:ext cx="5362597" cy="2437995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43675" y="3380776"/>
            <a:ext cx="5038725" cy="300259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162039" y="1315419"/>
            <a:ext cx="98679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Helvetica" panose="020B0604020202020204" pitchFamily="34" charset="0"/>
              </a:rPr>
              <a:t>En dehors du crédit bancaire, la désintermédiation est assez dynamique notamment par l’intermédiaire des financements de marché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latin typeface="Helvetica" panose="020B0604020202020204" pitchFamily="34" charset="0"/>
              </a:rPr>
              <a:t>BT (ou NEU CP) et Obligataire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latin typeface="Helvetica" panose="020B0604020202020204" pitchFamily="34" charset="0"/>
              </a:rPr>
              <a:t>EURO PP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>
                <a:latin typeface="Helvetica" panose="020B0604020202020204" pitchFamily="34" charset="0"/>
              </a:rPr>
              <a:t>Schuldschein</a:t>
            </a:r>
            <a:r>
              <a:rPr lang="fr-FR" dirty="0">
                <a:latin typeface="Helvetica" panose="020B0604020202020204" pitchFamily="34" charset="0"/>
              </a:rPr>
              <a:t> (qui trouve un beau succès actuellement)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>
                <a:latin typeface="Helvetica" panose="020B0604020202020204" pitchFamily="34" charset="0"/>
              </a:rPr>
              <a:t>Crowlending</a:t>
            </a:r>
            <a:r>
              <a:rPr lang="fr-FR" dirty="0">
                <a:latin typeface="Helvetica" panose="020B0604020202020204" pitchFamily="34" charset="0"/>
              </a:rPr>
              <a:t> (encore confidentiel)</a:t>
            </a:r>
          </a:p>
        </p:txBody>
      </p:sp>
      <p:sp>
        <p:nvSpPr>
          <p:cNvPr id="14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2601083" y="6492874"/>
            <a:ext cx="6989834" cy="365125"/>
          </a:xfrm>
        </p:spPr>
        <p:txBody>
          <a:bodyPr/>
          <a:lstStyle/>
          <a:p>
            <a:r>
              <a:rPr lang="fr-FR" dirty="0"/>
              <a:t>Pandat Finance © 2017| contact@pandat.fr | 01 83 81 81 61 | 77 rue des archives - 75003 Paris</a:t>
            </a:r>
          </a:p>
        </p:txBody>
      </p:sp>
      <p:sp>
        <p:nvSpPr>
          <p:cNvPr id="15" name="Espace réservé du numéro de diapositive 1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8F046005-F6B4-4ACD-AB59-94136DB13789}" type="slidenum">
              <a:rPr lang="fr-FR" smtClean="0"/>
              <a:pPr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7461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/>
          <p:nvPr/>
        </p:nvSpPr>
        <p:spPr>
          <a:xfrm>
            <a:off x="4210876" y="2800843"/>
            <a:ext cx="4125836" cy="2557430"/>
          </a:xfrm>
          <a:prstGeom prst="rect">
            <a:avLst/>
          </a:prstGeom>
          <a:solidFill>
            <a:srgbClr val="FFFFFF"/>
          </a:solidFill>
          <a:ln w="12701" cap="flat">
            <a:solidFill>
              <a:srgbClr val="E74E1C"/>
            </a:solidFill>
            <a:prstDash val="solid"/>
            <a:miter/>
          </a:ln>
          <a:effectLst>
            <a:outerShdw dist="38103" dir="5400000" algn="tl">
              <a:srgbClr val="000000">
                <a:alpha val="40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FA5138"/>
              </a:solidFill>
              <a:uFillTx/>
              <a:latin typeface="Helvetica" panose="020B0604020202020204" pitchFamily="34" charset="0"/>
            </a:endParaRPr>
          </a:p>
        </p:txBody>
      </p:sp>
      <p:sp>
        <p:nvSpPr>
          <p:cNvPr id="3" name="ZoneTexte 3"/>
          <p:cNvSpPr txBox="1"/>
          <p:nvPr/>
        </p:nvSpPr>
        <p:spPr>
          <a:xfrm>
            <a:off x="0" y="469901"/>
            <a:ext cx="6296028" cy="246065"/>
          </a:xfrm>
          <a:prstGeom prst="rect">
            <a:avLst/>
          </a:prstGeom>
          <a:solidFill>
            <a:srgbClr val="E94D1B"/>
          </a:solidFill>
          <a:ln w="9528" cap="flat">
            <a:solidFill>
              <a:srgbClr val="FF66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0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  <a:ea typeface="MS PGothic" pitchFamily="34"/>
            </a:endParaRPr>
          </a:p>
        </p:txBody>
      </p:sp>
      <p:sp>
        <p:nvSpPr>
          <p:cNvPr id="4" name="ZoneTexte 4"/>
          <p:cNvSpPr txBox="1"/>
          <p:nvPr/>
        </p:nvSpPr>
        <p:spPr>
          <a:xfrm>
            <a:off x="6273798" y="0"/>
            <a:ext cx="44448" cy="1200150"/>
          </a:xfrm>
          <a:prstGeom prst="rect">
            <a:avLst/>
          </a:prstGeom>
          <a:solidFill>
            <a:srgbClr val="000000"/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  <a:ea typeface="MS PGothic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  <a:ea typeface="MS PGothic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  <a:ea typeface="MS PGothic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  <a:ea typeface="MS PGothic" pitchFamily="34"/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171450"/>
            <a:ext cx="5067303" cy="230191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900" b="1" i="0" u="none" strike="noStrike" kern="1200" cap="none" spc="0" baseline="0" dirty="0">
                <a:solidFill>
                  <a:srgbClr val="FF6600"/>
                </a:solidFill>
                <a:uFillTx/>
                <a:latin typeface="Helvetica" panose="020B0604020202020204" pitchFamily="34" charset="0"/>
                <a:ea typeface="MS PGothic" pitchFamily="34"/>
              </a:rPr>
              <a:t>LE COURTIER </a:t>
            </a:r>
            <a:r>
              <a:rPr lang="fr-FR" sz="900" b="1" i="0" u="none" strike="noStrike" kern="1200" cap="none" spc="0" baseline="0" dirty="0">
                <a:solidFill>
                  <a:srgbClr val="000000"/>
                </a:solidFill>
                <a:uFillTx/>
                <a:latin typeface="Helvetica" panose="020B0604020202020204" pitchFamily="34" charset="0"/>
                <a:ea typeface="MS PGothic" pitchFamily="34"/>
              </a:rPr>
              <a:t>AU SERVICE</a:t>
            </a:r>
            <a:r>
              <a:rPr lang="fr-FR" sz="900" b="1" i="0" u="none" strike="noStrike" kern="1200" cap="none" spc="0" dirty="0">
                <a:solidFill>
                  <a:srgbClr val="000000"/>
                </a:solidFill>
                <a:uFillTx/>
                <a:latin typeface="Helvetica" panose="020B0604020202020204" pitchFamily="34" charset="0"/>
                <a:ea typeface="MS PGothic" pitchFamily="34"/>
              </a:rPr>
              <a:t> DES ENTREPRISES</a:t>
            </a:r>
            <a:endParaRPr lang="fr-FR" sz="900" b="1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  <a:ea typeface="MS PGothic" pitchFamily="34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675180" y="3797987"/>
            <a:ext cx="3197227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i="0" u="none" strike="noStrike" kern="1200" cap="none" spc="0" baseline="0" dirty="0">
                <a:solidFill>
                  <a:srgbClr val="000000"/>
                </a:solidFill>
                <a:uFillTx/>
                <a:latin typeface="Helvetica" panose="020B0604020202020204" pitchFamily="34" charset="0"/>
                <a:ea typeface="MS PGothic" pitchFamily="34"/>
              </a:rPr>
              <a:t>Téléphone : </a:t>
            </a:r>
            <a:r>
              <a:rPr lang="fr-FR" sz="1600" b="0" i="0" u="none" strike="noStrike" kern="1200" cap="none" spc="0" baseline="0" dirty="0">
                <a:solidFill>
                  <a:srgbClr val="000000"/>
                </a:solidFill>
                <a:uFillTx/>
                <a:latin typeface="Helvetica" panose="020B0604020202020204" pitchFamily="34" charset="0"/>
                <a:ea typeface="MS PGothic" pitchFamily="34"/>
              </a:rPr>
              <a:t>01 83 81 81 61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i="0" u="none" strike="noStrike" kern="1200" cap="none" spc="0" baseline="0" dirty="0">
                <a:solidFill>
                  <a:srgbClr val="000000"/>
                </a:solidFill>
                <a:uFillTx/>
                <a:latin typeface="Helvetica" panose="020B0604020202020204" pitchFamily="34" charset="0"/>
                <a:ea typeface="MS PGothic" pitchFamily="34"/>
              </a:rPr>
              <a:t>Mail : </a:t>
            </a:r>
            <a:r>
              <a:rPr lang="fr-FR" sz="1600" b="0" i="0" u="none" strike="noStrike" kern="1200" cap="none" spc="0" baseline="0" dirty="0">
                <a:solidFill>
                  <a:srgbClr val="000000"/>
                </a:solidFill>
                <a:uFillTx/>
                <a:latin typeface="Helvetica" panose="020B0604020202020204" pitchFamily="34" charset="0"/>
                <a:ea typeface="MS PGothic" pitchFamily="34"/>
                <a:hlinkClick r:id="rId3"/>
              </a:rPr>
              <a:t>contact@pandat.fr</a:t>
            </a:r>
            <a:endParaRPr lang="fr-FR" sz="16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  <a:ea typeface="MS PGothic" pitchFamily="34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i="0" u="none" strike="noStrike" kern="1200" cap="none" spc="0" baseline="0" dirty="0">
                <a:solidFill>
                  <a:srgbClr val="000000"/>
                </a:solidFill>
                <a:uFillTx/>
                <a:latin typeface="Helvetica" panose="020B0604020202020204" pitchFamily="34" charset="0"/>
                <a:ea typeface="MS PGothic" pitchFamily="34"/>
              </a:rPr>
              <a:t>Site </a:t>
            </a:r>
            <a:r>
              <a:rPr lang="fr-FR" sz="1600" b="0" i="0" u="none" strike="noStrike" kern="1200" cap="none" spc="0" baseline="0" dirty="0">
                <a:solidFill>
                  <a:srgbClr val="000000"/>
                </a:solidFill>
                <a:uFillTx/>
                <a:latin typeface="Helvetica" panose="020B0604020202020204" pitchFamily="34" charset="0"/>
                <a:ea typeface="MS PGothic" pitchFamily="34"/>
              </a:rPr>
              <a:t>: </a:t>
            </a:r>
            <a:r>
              <a:rPr lang="fr-FR" sz="1600" b="0" i="0" u="none" strike="noStrike" kern="1200" cap="none" spc="0" baseline="0" dirty="0">
                <a:solidFill>
                  <a:srgbClr val="000000"/>
                </a:solidFill>
                <a:uFillTx/>
                <a:latin typeface="Helvetica" panose="020B0604020202020204" pitchFamily="34" charset="0"/>
                <a:ea typeface="MS PGothic" pitchFamily="34"/>
                <a:hlinkClick r:id="rId4"/>
              </a:rPr>
              <a:t>www.pandat.fr</a:t>
            </a:r>
            <a:r>
              <a:rPr lang="fr-FR" sz="1600" b="0" i="0" u="none" strike="noStrike" kern="1200" cap="none" spc="0" baseline="0" dirty="0">
                <a:solidFill>
                  <a:srgbClr val="000000"/>
                </a:solidFill>
                <a:uFillTx/>
                <a:latin typeface="Helvetica" panose="020B0604020202020204" pitchFamily="34" charset="0"/>
                <a:ea typeface="MS PGothic" pitchFamily="34"/>
              </a:rPr>
              <a:t> </a:t>
            </a:r>
          </a:p>
        </p:txBody>
      </p:sp>
      <p:sp>
        <p:nvSpPr>
          <p:cNvPr id="8" name="Rectangle 2"/>
          <p:cNvSpPr/>
          <p:nvPr/>
        </p:nvSpPr>
        <p:spPr>
          <a:xfrm>
            <a:off x="4210876" y="4959605"/>
            <a:ext cx="4125836" cy="27699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0" i="1" u="none" strike="noStrike" kern="1200" cap="none" spc="0" baseline="0" dirty="0">
                <a:solidFill>
                  <a:srgbClr val="000000"/>
                </a:solidFill>
                <a:uFillTx/>
                <a:latin typeface="Helvetica" panose="020B0604020202020204" pitchFamily="34" charset="0"/>
                <a:ea typeface="MS PGothic" pitchFamily="34"/>
              </a:rPr>
              <a:t>77, rue des archives 75003 Paris</a:t>
            </a:r>
          </a:p>
        </p:txBody>
      </p:sp>
      <p:sp>
        <p:nvSpPr>
          <p:cNvPr id="10" name="ZoneTexte 11"/>
          <p:cNvSpPr txBox="1"/>
          <p:nvPr/>
        </p:nvSpPr>
        <p:spPr>
          <a:xfrm>
            <a:off x="447956" y="1582278"/>
            <a:ext cx="11651673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0" i="0" u="none" strike="noStrike" kern="1200" cap="none" spc="0" baseline="0" dirty="0">
                <a:solidFill>
                  <a:srgbClr val="E7501C"/>
                </a:solidFill>
                <a:uFillTx/>
                <a:latin typeface="Helvetica" panose="020B0604020202020204" pitchFamily="34" charset="0"/>
                <a:ea typeface="MS PGothic" pitchFamily="34"/>
                <a:cs typeface="Helvetica" panose="020B0604020202020204" pitchFamily="34" charset="0"/>
              </a:rPr>
              <a:t>PANDAT</a:t>
            </a:r>
            <a:r>
              <a:rPr lang="fr-FR" sz="2400" b="0" i="0" u="none" strike="noStrike" kern="1200" cap="none" spc="0" baseline="0" dirty="0">
                <a:solidFill>
                  <a:srgbClr val="000000"/>
                </a:solidFill>
                <a:uFillTx/>
                <a:latin typeface="Helvetica" panose="020B0604020202020204" pitchFamily="34" charset="0"/>
                <a:ea typeface="MS PGothic" pitchFamily="34"/>
                <a:cs typeface="Helvetica" panose="020B0604020202020204" pitchFamily="34" charset="0"/>
              </a:rPr>
              <a:t>, LE COURTIER AU SERVICE DE LA FINANCE DES</a:t>
            </a:r>
            <a:r>
              <a:rPr lang="fr-FR" sz="2400" b="0" i="0" u="none" strike="noStrike" kern="1200" cap="none" spc="0" dirty="0">
                <a:solidFill>
                  <a:srgbClr val="000000"/>
                </a:solidFill>
                <a:uFillTx/>
                <a:latin typeface="Helvetica" panose="020B0604020202020204" pitchFamily="34" charset="0"/>
                <a:ea typeface="MS PGothic" pitchFamily="34"/>
                <a:cs typeface="Helvetica" panose="020B0604020202020204" pitchFamily="34" charset="0"/>
              </a:rPr>
              <a:t> </a:t>
            </a:r>
            <a:r>
              <a:rPr lang="fr-FR" sz="2400" dirty="0">
                <a:solidFill>
                  <a:srgbClr val="000000"/>
                </a:solidFill>
                <a:latin typeface="Helvetica" panose="020B0604020202020204" pitchFamily="34" charset="0"/>
                <a:ea typeface="MS PGothic" pitchFamily="34"/>
                <a:cs typeface="Helvetica" panose="020B0604020202020204" pitchFamily="34" charset="0"/>
              </a:rPr>
              <a:t>ENTREPRISES</a:t>
            </a:r>
            <a:r>
              <a:rPr lang="fr-FR" sz="2400" b="0" i="0" u="none" strike="noStrike" kern="1200" cap="none" spc="0" dirty="0">
                <a:solidFill>
                  <a:srgbClr val="000000"/>
                </a:solidFill>
                <a:uFillTx/>
                <a:latin typeface="Helvetica" panose="020B0604020202020204" pitchFamily="34" charset="0"/>
                <a:ea typeface="MS PGothic" pitchFamily="34"/>
                <a:cs typeface="Helvetica" panose="020B0604020202020204" pitchFamily="34" charset="0"/>
              </a:rPr>
              <a:t>,</a:t>
            </a:r>
            <a:endParaRPr lang="fr-FR" sz="2400" b="0" i="0" u="none" strike="noStrike" kern="1200" cap="none" spc="0" baseline="0" dirty="0">
              <a:solidFill>
                <a:srgbClr val="000000"/>
              </a:solidFill>
              <a:uFillTx/>
              <a:latin typeface="Helvetica" panose="020B0604020202020204" pitchFamily="34" charset="0"/>
              <a:ea typeface="MS PGothic" pitchFamily="34"/>
              <a:cs typeface="Helvetica" panose="020B0604020202020204" pitchFamily="34" charset="0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i="0" u="none" strike="noStrike" kern="1200" cap="none" spc="0" baseline="0" dirty="0">
                <a:solidFill>
                  <a:srgbClr val="000000"/>
                </a:solidFill>
                <a:uFillTx/>
                <a:latin typeface="Helvetica" panose="020B0604020202020204" pitchFamily="34" charset="0"/>
                <a:ea typeface="MS PGothic" pitchFamily="34"/>
                <a:cs typeface="Helvetica" panose="020B0604020202020204" pitchFamily="34" charset="0"/>
              </a:rPr>
              <a:t>CREATEUR DE VALEUR</a:t>
            </a: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537" y="2795403"/>
            <a:ext cx="2003245" cy="1082098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6" t="22114" r="11679" b="21430"/>
          <a:stretch/>
        </p:blipFill>
        <p:spPr>
          <a:xfrm>
            <a:off x="9768408" y="74727"/>
            <a:ext cx="2301878" cy="907125"/>
          </a:xfrm>
          <a:prstGeom prst="rect">
            <a:avLst/>
          </a:prstGeom>
        </p:spPr>
      </p:pic>
      <p:sp>
        <p:nvSpPr>
          <p:cNvPr id="13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2601083" y="6492874"/>
            <a:ext cx="6989834" cy="365125"/>
          </a:xfrm>
        </p:spPr>
        <p:txBody>
          <a:bodyPr/>
          <a:lstStyle/>
          <a:p>
            <a:r>
              <a:rPr lang="fr-FR" dirty="0"/>
              <a:t>Pandat Finance © 2017| contact@pandat.fr | 01 83 81 81 61 | 77 rue des archives - 75003 Paris</a:t>
            </a:r>
          </a:p>
        </p:txBody>
      </p:sp>
    </p:spTree>
    <p:extLst>
      <p:ext uri="{BB962C8B-B14F-4D97-AF65-F5344CB8AC3E}">
        <p14:creationId xmlns:p14="http://schemas.microsoft.com/office/powerpoint/2010/main" val="3927201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1524001" y="-1808"/>
            <a:ext cx="6296004" cy="246221"/>
          </a:xfrm>
          <a:prstGeom prst="rect">
            <a:avLst/>
          </a:prstGeom>
          <a:solidFill>
            <a:srgbClr val="FA5138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endParaRPr lang="fr-FR" sz="1000" dirty="0">
              <a:latin typeface="Helvetica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820006" y="-1808"/>
            <a:ext cx="60960" cy="1200329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061400" y="240004"/>
            <a:ext cx="5600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A513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PANDAT FINANCE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08843" y="1620476"/>
            <a:ext cx="6570709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Helvetica" panose="020B0604020202020204" pitchFamily="34" charset="0"/>
                <a:cs typeface="Helvetica" panose="020B0604020202020204" pitchFamily="34" charset="0"/>
              </a:rPr>
              <a:t>Notre métier </a:t>
            </a:r>
            <a:r>
              <a:rPr lang="fr-FR" sz="1600" dirty="0">
                <a:latin typeface="Helvetica" panose="020B0604020202020204" pitchFamily="34" charset="0"/>
                <a:cs typeface="Helvetica" panose="020B0604020202020204" pitchFamily="34" charset="0"/>
              </a:rPr>
              <a:t>:</a:t>
            </a:r>
          </a:p>
          <a:p>
            <a:endParaRPr lang="fr-FR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fr-FR" sz="1600" dirty="0">
                <a:latin typeface="Helvetica" panose="020B0604020202020204" pitchFamily="34" charset="0"/>
                <a:cs typeface="Helvetica" panose="020B0604020202020204" pitchFamily="34" charset="0"/>
              </a:rPr>
              <a:t>Pandat Finance est un </a:t>
            </a:r>
            <a:r>
              <a:rPr lang="fr-FR" sz="1600" b="1" dirty="0">
                <a:solidFill>
                  <a:srgbClr val="FA513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courtier </a:t>
            </a:r>
            <a:r>
              <a:rPr lang="fr-FR" sz="1600" dirty="0">
                <a:latin typeface="Helvetica" panose="020B0604020202020204" pitchFamily="34" charset="0"/>
                <a:cs typeface="Helvetica" panose="020B0604020202020204" pitchFamily="34" charset="0"/>
              </a:rPr>
              <a:t>en services financiers dédié aux entreprises.</a:t>
            </a:r>
          </a:p>
          <a:p>
            <a:r>
              <a:rPr lang="fr-FR" sz="1600" dirty="0">
                <a:latin typeface="Helvetica" panose="020B0604020202020204" pitchFamily="34" charset="0"/>
                <a:cs typeface="Helvetica" panose="020B0604020202020204" pitchFamily="34" charset="0"/>
              </a:rPr>
              <a:t>Cette offre est sans frais pour l’entreprise et permet d’interroger plusieurs dizaines de banques pour ses problématiques de </a:t>
            </a:r>
            <a:r>
              <a:rPr lang="fr-FR" sz="1600" b="1" dirty="0">
                <a:solidFill>
                  <a:srgbClr val="FA513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Placements</a:t>
            </a:r>
            <a:r>
              <a:rPr lang="fr-FR" sz="1600" dirty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fr-FR" sz="1600" b="1" dirty="0">
                <a:solidFill>
                  <a:srgbClr val="FA513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Financements</a:t>
            </a:r>
            <a:r>
              <a:rPr lang="fr-FR" sz="1600" dirty="0">
                <a:latin typeface="Helvetica" panose="020B0604020202020204" pitchFamily="34" charset="0"/>
                <a:cs typeface="Helvetica" panose="020B0604020202020204" pitchFamily="34" charset="0"/>
              </a:rPr>
              <a:t> et autres services.</a:t>
            </a:r>
          </a:p>
          <a:p>
            <a:endParaRPr lang="fr-FR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fr-FR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fr-FR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fr-FR" sz="2000" b="1" dirty="0">
                <a:latin typeface="Helvetica" panose="020B0604020202020204" pitchFamily="34" charset="0"/>
                <a:cs typeface="Helvetica" panose="020B0604020202020204" pitchFamily="34" charset="0"/>
              </a:rPr>
              <a:t>Quelques Chiffres Clefs :</a:t>
            </a:r>
          </a:p>
          <a:p>
            <a:endParaRPr lang="fr-FR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fr-FR" sz="1600" dirty="0">
                <a:latin typeface="Helvetica" panose="020B0604020202020204" pitchFamily="34" charset="0"/>
                <a:cs typeface="Helvetica" panose="020B0604020202020204" pitchFamily="34" charset="0"/>
              </a:rPr>
              <a:t>Création en 2009</a:t>
            </a:r>
          </a:p>
          <a:p>
            <a:r>
              <a:rPr lang="fr-FR" sz="1600" dirty="0">
                <a:latin typeface="Helvetica" panose="020B0604020202020204" pitchFamily="34" charset="0"/>
                <a:cs typeface="Helvetica" panose="020B0604020202020204" pitchFamily="34" charset="0"/>
              </a:rPr>
              <a:t>17 collaborateurs</a:t>
            </a:r>
          </a:p>
          <a:p>
            <a:pPr lvl="0">
              <a:spcAft>
                <a:spcPts val="0"/>
              </a:spcAft>
            </a:pPr>
            <a:r>
              <a:rPr lang="fr-FR" sz="16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+ de </a:t>
            </a:r>
            <a:r>
              <a:rPr lang="fr-FR" sz="1600" b="1" dirty="0">
                <a:solidFill>
                  <a:srgbClr val="FA5138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60 partenaires bancaires</a:t>
            </a:r>
            <a:r>
              <a:rPr lang="fr-FR" sz="1600" dirty="0">
                <a:solidFill>
                  <a:srgbClr val="FA5138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fr-FR" sz="16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dans toute la France</a:t>
            </a:r>
            <a:endParaRPr lang="fr-FR" sz="1600" dirty="0">
              <a:latin typeface="Helvetica" panose="020B0604020202020204" pitchFamily="34" charset="0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pPr lvl="0">
              <a:spcAft>
                <a:spcPts val="0"/>
              </a:spcAft>
            </a:pPr>
            <a:r>
              <a:rPr lang="fr-FR" sz="16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+ de </a:t>
            </a:r>
            <a:r>
              <a:rPr lang="fr-FR" sz="1600" b="1" dirty="0">
                <a:solidFill>
                  <a:srgbClr val="FA5138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3 milliards d’euros </a:t>
            </a:r>
            <a:r>
              <a:rPr lang="fr-FR" sz="1600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placés ou financés</a:t>
            </a:r>
            <a:r>
              <a:rPr lang="fr-FR" sz="1600" b="1" dirty="0">
                <a:solidFill>
                  <a:srgbClr val="FA5138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fr-FR" sz="16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en 2016</a:t>
            </a:r>
          </a:p>
          <a:p>
            <a:pPr lvl="0">
              <a:spcAft>
                <a:spcPts val="0"/>
              </a:spcAft>
            </a:pPr>
            <a:r>
              <a:rPr lang="fr-FR" sz="1600" b="1" dirty="0">
                <a:solidFill>
                  <a:srgbClr val="FA5138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20% de rendements supplémentaires</a:t>
            </a:r>
            <a:r>
              <a:rPr lang="fr-FR" sz="16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 en moyenne que les taux proposés par leurs banques</a:t>
            </a:r>
            <a:endParaRPr lang="fr-FR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227" y="1832424"/>
            <a:ext cx="4242859" cy="4242859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7105" y="5202276"/>
            <a:ext cx="1408123" cy="45111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80"/>
          <a:stretch/>
        </p:blipFill>
        <p:spPr>
          <a:xfrm>
            <a:off x="8970987" y="1664263"/>
            <a:ext cx="1314241" cy="1064810"/>
          </a:xfrm>
          <a:prstGeom prst="rect">
            <a:avLst/>
          </a:prstGeom>
        </p:spPr>
      </p:pic>
      <p:sp>
        <p:nvSpPr>
          <p:cNvPr id="24" name="Flèche courbée vers la droite 23"/>
          <p:cNvSpPr/>
          <p:nvPr/>
        </p:nvSpPr>
        <p:spPr>
          <a:xfrm flipH="1">
            <a:off x="10612151" y="2397692"/>
            <a:ext cx="841660" cy="3255699"/>
          </a:xfrm>
          <a:prstGeom prst="curvedRightArrow">
            <a:avLst/>
          </a:prstGeom>
          <a:solidFill>
            <a:srgbClr val="FA51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Helvetica" panose="020B0604020202020204" pitchFamily="34" charset="0"/>
            </a:endParaRPr>
          </a:p>
        </p:txBody>
      </p:sp>
      <p:sp>
        <p:nvSpPr>
          <p:cNvPr id="25" name="Flèche courbée vers la gauche 24"/>
          <p:cNvSpPr/>
          <p:nvPr/>
        </p:nvSpPr>
        <p:spPr>
          <a:xfrm rot="10959497">
            <a:off x="7732318" y="2212094"/>
            <a:ext cx="743603" cy="3378920"/>
          </a:xfrm>
          <a:prstGeom prst="curved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Helvetica" panose="020B0604020202020204" pitchFamily="34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8F046005-F6B4-4ACD-AB59-94136DB13789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21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2601083" y="6492874"/>
            <a:ext cx="6989834" cy="365125"/>
          </a:xfrm>
        </p:spPr>
        <p:txBody>
          <a:bodyPr/>
          <a:lstStyle/>
          <a:p>
            <a:r>
              <a:rPr lang="fr-FR" dirty="0"/>
              <a:t>Pandat Finance © 2017| contact@pandat.fr | 01 83 81 81 61 | 77 rue des archives - 75003 Paris</a:t>
            </a:r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6" t="22114" r="11679" b="21430"/>
          <a:stretch/>
        </p:blipFill>
        <p:spPr>
          <a:xfrm>
            <a:off x="9768408" y="74727"/>
            <a:ext cx="2301878" cy="907125"/>
          </a:xfrm>
          <a:prstGeom prst="rect">
            <a:avLst/>
          </a:prstGeom>
        </p:spPr>
      </p:pic>
      <p:cxnSp>
        <p:nvCxnSpPr>
          <p:cNvPr id="8" name="Connecteur droit 7"/>
          <p:cNvCxnSpPr/>
          <p:nvPr/>
        </p:nvCxnSpPr>
        <p:spPr>
          <a:xfrm>
            <a:off x="501162" y="2009775"/>
            <a:ext cx="1661746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cxnSpLocks/>
          </p:cNvCxnSpPr>
          <p:nvPr/>
        </p:nvCxnSpPr>
        <p:spPr>
          <a:xfrm>
            <a:off x="501162" y="4524375"/>
            <a:ext cx="3061188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645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524001" y="-1808"/>
            <a:ext cx="6296004" cy="246221"/>
          </a:xfrm>
          <a:prstGeom prst="rect">
            <a:avLst/>
          </a:prstGeom>
          <a:solidFill>
            <a:srgbClr val="FA5138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endParaRPr lang="fr-FR" sz="1000" dirty="0">
              <a:latin typeface="Helvetica" panose="020B0604020202020204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171825" y="245762"/>
            <a:ext cx="592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A513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UNE HAUSSE DES TAUX?</a:t>
            </a: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5CDDA31-2EBE-4760-BBEC-BCC2A8E872C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30" name="ZoneTexte 29"/>
          <p:cNvSpPr txBox="1"/>
          <p:nvPr/>
        </p:nvSpPr>
        <p:spPr>
          <a:xfrm>
            <a:off x="7820006" y="0"/>
            <a:ext cx="60960" cy="1200329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6" t="22114" r="11679" b="21430"/>
          <a:stretch/>
        </p:blipFill>
        <p:spPr>
          <a:xfrm>
            <a:off x="9768408" y="74727"/>
            <a:ext cx="2301878" cy="907125"/>
          </a:xfrm>
          <a:prstGeom prst="rect">
            <a:avLst/>
          </a:prstGeom>
        </p:spPr>
      </p:pic>
      <p:sp>
        <p:nvSpPr>
          <p:cNvPr id="27" name="ZoneTexte 26"/>
          <p:cNvSpPr txBox="1"/>
          <p:nvPr/>
        </p:nvSpPr>
        <p:spPr>
          <a:xfrm>
            <a:off x="575963" y="1571410"/>
            <a:ext cx="6850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latin typeface="Helvetica" panose="020B0604020202020204" pitchFamily="34" charset="0"/>
                <a:cs typeface="Helvetica" panose="020B0604020202020204" pitchFamily="34" charset="0"/>
              </a:rPr>
              <a:t>Taux bas ne veut pas dire sans volatilité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614379" y="2515526"/>
            <a:ext cx="4169733" cy="31393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Depuis la décision de la BCE de pratiquer des politiques non conventionnelles les taux ont fortement chuté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Pour autant selon les rumeurs, les taux ont déjà rebondi à deux reprises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Pour une hausse durable il faut une inflation sous jacente forte (croissance et non par les matières premières)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6968" y="2701586"/>
            <a:ext cx="6925656" cy="2755631"/>
          </a:xfrm>
          <a:prstGeom prst="rect">
            <a:avLst/>
          </a:prstGeom>
        </p:spPr>
      </p:pic>
      <p:cxnSp>
        <p:nvCxnSpPr>
          <p:cNvPr id="11" name="Connecteur droit avec flèche 10"/>
          <p:cNvCxnSpPr>
            <a:cxnSpLocks/>
          </p:cNvCxnSpPr>
          <p:nvPr/>
        </p:nvCxnSpPr>
        <p:spPr>
          <a:xfrm>
            <a:off x="7179986" y="3551129"/>
            <a:ext cx="1245140" cy="658613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V="1">
            <a:off x="8648343" y="3880435"/>
            <a:ext cx="178341" cy="553043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>
            <a:cxnSpLocks/>
          </p:cNvCxnSpPr>
          <p:nvPr/>
        </p:nvCxnSpPr>
        <p:spPr>
          <a:xfrm>
            <a:off x="9018513" y="3880435"/>
            <a:ext cx="1939047" cy="698958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>
            <a:cxnSpLocks/>
          </p:cNvCxnSpPr>
          <p:nvPr/>
        </p:nvCxnSpPr>
        <p:spPr>
          <a:xfrm flipV="1">
            <a:off x="11040294" y="4090316"/>
            <a:ext cx="380055" cy="464677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8344840" y="3840410"/>
            <a:ext cx="515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Helvetica" panose="020B0604020202020204" pitchFamily="34" charset="0"/>
              </a:rPr>
              <a:t>x3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10610850" y="4014287"/>
            <a:ext cx="648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Helvetica" panose="020B0604020202020204" pitchFamily="34" charset="0"/>
              </a:rPr>
              <a:t>x12</a:t>
            </a:r>
          </a:p>
        </p:txBody>
      </p:sp>
      <p:sp>
        <p:nvSpPr>
          <p:cNvPr id="18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2601083" y="6492874"/>
            <a:ext cx="6989834" cy="365125"/>
          </a:xfrm>
        </p:spPr>
        <p:txBody>
          <a:bodyPr/>
          <a:lstStyle/>
          <a:p>
            <a:r>
              <a:rPr lang="fr-FR" dirty="0"/>
              <a:t>Pandat Finance © 2017| contact@pandat.fr | 01 83 81 81 61 | 77 rue des archives - 75003 Paris</a:t>
            </a:r>
          </a:p>
        </p:txBody>
      </p:sp>
    </p:spTree>
    <p:extLst>
      <p:ext uri="{BB962C8B-B14F-4D97-AF65-F5344CB8AC3E}">
        <p14:creationId xmlns:p14="http://schemas.microsoft.com/office/powerpoint/2010/main" val="3731314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524001" y="-1808"/>
            <a:ext cx="6296004" cy="246221"/>
          </a:xfrm>
          <a:prstGeom prst="rect">
            <a:avLst/>
          </a:prstGeom>
          <a:solidFill>
            <a:srgbClr val="FA5138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endParaRPr lang="fr-FR" sz="1000" dirty="0">
              <a:latin typeface="Helvetica" panose="020B0604020202020204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171825" y="245762"/>
            <a:ext cx="592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A513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UNE HAUSSE DES TAUX?</a:t>
            </a: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5CDDA31-2EBE-4760-BBEC-BCC2A8E872C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30" name="ZoneTexte 29"/>
          <p:cNvSpPr txBox="1"/>
          <p:nvPr/>
        </p:nvSpPr>
        <p:spPr>
          <a:xfrm>
            <a:off x="7820006" y="0"/>
            <a:ext cx="60960" cy="1200329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6" t="22114" r="11679" b="21430"/>
          <a:stretch/>
        </p:blipFill>
        <p:spPr>
          <a:xfrm>
            <a:off x="9768408" y="74727"/>
            <a:ext cx="2301878" cy="907125"/>
          </a:xfrm>
          <a:prstGeom prst="rect">
            <a:avLst/>
          </a:prstGeom>
        </p:spPr>
      </p:pic>
      <p:pic>
        <p:nvPicPr>
          <p:cNvPr id="42" name="Image 3" descr="&lt;Chart&gt;&lt;ImageInfo Version=&quot;5.4.2348.3082&quot; GUID=&quot;ef8cef27e6ea47a7aea15ca166d750e6&quot; DsId=&quot;XSOC912&quot; T1SubID=&quot;&quot; Width=&quot;960&quot; Height=&quot;720&quot; Format=&quot;emf&quot; ChartGroupUID=&quot;138e077e-0aca-4c8f-8030-b5c709414a0e&quot; GroupName=&quot;Graph en francais&quot; ChartName=&quot;Taux directeurs (%)&quot; ChartStyleName=&quot;ECO Red Black&quot; GroupNameEncoded=&quot;Graph+en+francais&quot; ChartNameEncoded=&quot;Taux+directeurs+(%25)&quot; ChartStyleNameEncoded=&quot;ECO+Red+Black&quot; ShortCode=&quot;&quot; ChartOwner=&quot;XSOC912&quot; TemplateId=&quot;&quot; TemplateName=&quot;&quot; TemplateNameEncoded=&quot;&quot; EditionId=&quot;&quot; EditionGenerationDate=&quot;&quot; RefreshDate=&quot;29/09/2016 08:24:52&quot; ExportChartsIn=&quot;CurrentSlide&quot; ExportChartsTo=&quot; &quot; ExportChartAs=&quot; &quot; SpecifiedCellRow=&quot;0&quot; SpecifiedCellCol=&quot;0&quot; NoofColumns=&quot;1&quot; NoofChartPerPage=&quot;0&quot; SpaceBetweenCharts=&quot;0&quot; SpaceBetweenRowChart=&quot;0&quot; Transparent=&quot;0&quot; NoofRows=&quot;1&quot; LeftMargin=&quot;0&quot; RightMargin=&quot;0&quot; TopMargin=&quot;0&quot; FootMargin=&quot;0&quot; Orientation=&quot;landscape&quot; FileNameTemplate=&quot;&quot; ImageFileName=&quot;&quot; ChartTitle=&quot;TAUX DIRECTEURS (%)&quot; DoStretch=&quot;true&quot; /&gt;&lt;/Chart&gt;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457158" y="2001194"/>
            <a:ext cx="5768561" cy="4319241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43" name="ZoneTexte 42"/>
          <p:cNvSpPr txBox="1"/>
          <p:nvPr/>
        </p:nvSpPr>
        <p:spPr>
          <a:xfrm>
            <a:off x="8398010" y="6146691"/>
            <a:ext cx="13928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Helvetica" panose="020B0604020202020204" pitchFamily="34" charset="0"/>
              </a:rPr>
              <a:t>Source : Société Générale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75963" y="1430290"/>
            <a:ext cx="55256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i="1" dirty="0">
                <a:latin typeface="Helvetica" panose="020B0604020202020204" pitchFamily="34" charset="0"/>
                <a:cs typeface="Helvetica" panose="020B0604020202020204" pitchFamily="34" charset="0"/>
              </a:rPr>
              <a:t>Taux courts termes à 0% ou négatifs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575963" y="2286926"/>
            <a:ext cx="4562970" cy="14773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Toutes les grandes banques centrales ont leurs taux à 0%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La BCE a prévenu qu’elle garderait une politique accommodante cette année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Hausse des taux US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575962" y="4454570"/>
            <a:ext cx="4754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Les taux de dépôts sont à -0,40% auprès de la BCE pour les banques</a:t>
            </a:r>
          </a:p>
          <a:p>
            <a:endParaRPr lang="fr-FR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Les dépôts de leurs clients deviennent chers</a:t>
            </a:r>
          </a:p>
        </p:txBody>
      </p:sp>
      <p:sp>
        <p:nvSpPr>
          <p:cNvPr id="47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2601083" y="6492874"/>
            <a:ext cx="6989834" cy="365125"/>
          </a:xfrm>
        </p:spPr>
        <p:txBody>
          <a:bodyPr/>
          <a:lstStyle/>
          <a:p>
            <a:r>
              <a:rPr lang="fr-FR" dirty="0"/>
              <a:t>Pandat Finance © 2017| contact@pandat.fr | 01 83 81 81 61 | 77 rue des archives - 75003 Paris</a:t>
            </a:r>
          </a:p>
        </p:txBody>
      </p:sp>
    </p:spTree>
    <p:extLst>
      <p:ext uri="{BB962C8B-B14F-4D97-AF65-F5344CB8AC3E}">
        <p14:creationId xmlns:p14="http://schemas.microsoft.com/office/powerpoint/2010/main" val="3267872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524001" y="-1808"/>
            <a:ext cx="6296004" cy="246221"/>
          </a:xfrm>
          <a:prstGeom prst="rect">
            <a:avLst/>
          </a:prstGeom>
          <a:solidFill>
            <a:srgbClr val="FA5138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endParaRPr lang="fr-FR" sz="1000" dirty="0">
              <a:latin typeface="Helvetica" panose="020B0604020202020204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171825" y="245762"/>
            <a:ext cx="592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A513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UNE HAUSSE DES TAUX?</a:t>
            </a: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5CDDA31-2EBE-4760-BBEC-BCC2A8E872C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30" name="ZoneTexte 29"/>
          <p:cNvSpPr txBox="1"/>
          <p:nvPr/>
        </p:nvSpPr>
        <p:spPr>
          <a:xfrm>
            <a:off x="7820006" y="0"/>
            <a:ext cx="60960" cy="1200329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6" t="22114" r="11679" b="21430"/>
          <a:stretch/>
        </p:blipFill>
        <p:spPr>
          <a:xfrm>
            <a:off x="9768408" y="74727"/>
            <a:ext cx="2301878" cy="907125"/>
          </a:xfrm>
          <a:prstGeom prst="rect">
            <a:avLst/>
          </a:prstGeom>
        </p:spPr>
      </p:pic>
      <p:sp>
        <p:nvSpPr>
          <p:cNvPr id="27" name="ZoneTexte 26"/>
          <p:cNvSpPr txBox="1"/>
          <p:nvPr/>
        </p:nvSpPr>
        <p:spPr>
          <a:xfrm>
            <a:off x="575962" y="1571410"/>
            <a:ext cx="8872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latin typeface="Helvetica" panose="020B0604020202020204" pitchFamily="34" charset="0"/>
                <a:cs typeface="Helvetica" panose="020B0604020202020204" pitchFamily="34" charset="0"/>
              </a:rPr>
              <a:t>Discrimination selon le type de clients sur les placements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4065" y="2861505"/>
            <a:ext cx="4584589" cy="2170364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614379" y="2515526"/>
            <a:ext cx="5448093" cy="286232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La construction des taux dépend du taux de refinancement de la banque et du « potentiel » relationnel du client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Les plus petits clients sont  « mieux servis »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Les taux moyens termes proposés aux grandes entreprises ont pu profiter de la hausse récente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Les plus petites entreprises vont continuer à voir la rémunération de leurs placements s’éroder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8641080" y="3813048"/>
            <a:ext cx="9578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Helvetica" panose="020B0604020202020204" pitchFamily="34" charset="0"/>
              </a:rPr>
              <a:t>PME / ETI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9120016" y="4363355"/>
            <a:ext cx="9578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err="1">
                <a:latin typeface="Helvetica" panose="020B0604020202020204" pitchFamily="34" charset="0"/>
              </a:rPr>
              <a:t>Gdes</a:t>
            </a:r>
            <a:r>
              <a:rPr lang="fr-FR" sz="1000" dirty="0">
                <a:latin typeface="Helvetica" panose="020B0604020202020204" pitchFamily="34" charset="0"/>
              </a:rPr>
              <a:t> </a:t>
            </a:r>
            <a:r>
              <a:rPr lang="fr-FR" sz="1000" dirty="0" err="1">
                <a:latin typeface="Helvetica" panose="020B0604020202020204" pitchFamily="34" charset="0"/>
              </a:rPr>
              <a:t>Ents</a:t>
            </a:r>
            <a:endParaRPr lang="fr-FR" sz="1000" dirty="0">
              <a:latin typeface="Helvetica" panose="020B0604020202020204" pitchFamily="34" charset="0"/>
            </a:endParaRPr>
          </a:p>
        </p:txBody>
      </p:sp>
      <p:sp>
        <p:nvSpPr>
          <p:cNvPr id="22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2601083" y="6492874"/>
            <a:ext cx="6989834" cy="365125"/>
          </a:xfrm>
        </p:spPr>
        <p:txBody>
          <a:bodyPr/>
          <a:lstStyle/>
          <a:p>
            <a:r>
              <a:rPr lang="fr-FR" dirty="0"/>
              <a:t>Pandat Finance © 2017| contact@pandat.fr | 01 83 81 81 61 | 77 rue des archives - 75003 Paris</a:t>
            </a:r>
          </a:p>
        </p:txBody>
      </p:sp>
    </p:spTree>
    <p:extLst>
      <p:ext uri="{BB962C8B-B14F-4D97-AF65-F5344CB8AC3E}">
        <p14:creationId xmlns:p14="http://schemas.microsoft.com/office/powerpoint/2010/main" val="3054602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524001" y="-1808"/>
            <a:ext cx="6296004" cy="246221"/>
          </a:xfrm>
          <a:prstGeom prst="rect">
            <a:avLst/>
          </a:prstGeom>
          <a:solidFill>
            <a:srgbClr val="FA5138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endParaRPr lang="fr-FR" sz="1000" dirty="0">
              <a:latin typeface="Helvetica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11497" y="1169470"/>
            <a:ext cx="9717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Helvetica" panose="020B0604020202020204" pitchFamily="34" charset="0"/>
                <a:cs typeface="Helvetica" panose="020B0604020202020204" pitchFamily="34" charset="0"/>
              </a:rPr>
              <a:t>LES PLACEMENTS COURT TERME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1303731" y="3242743"/>
            <a:ext cx="4562970" cy="20313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Les encours ont explosé à la hausse malgré le passage en négatif des taux</a:t>
            </a:r>
            <a:endParaRPr lang="fr-FR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Rémunération liée aux indices monétaires EONIA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Frais de gestion revus à la baisse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Diversité et granularité des contreparties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138009" y="245762"/>
            <a:ext cx="8963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A513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INSTRUMENTS DE PLACEMENTS DE TRESORERIE</a:t>
            </a:r>
          </a:p>
        </p:txBody>
      </p:sp>
      <p:graphicFrame>
        <p:nvGraphicFramePr>
          <p:cNvPr id="21" name="Tableau 20"/>
          <p:cNvGraphicFramePr>
            <a:graphicFrameLocks noGrp="1"/>
          </p:cNvGraphicFramePr>
          <p:nvPr>
            <p:extLst/>
          </p:nvPr>
        </p:nvGraphicFramePr>
        <p:xfrm>
          <a:off x="507869" y="1618732"/>
          <a:ext cx="731213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2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2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56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9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24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dirty="0">
                        <a:latin typeface="Helvetic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Helvetic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Helvetic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Helvetic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Helvetic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Flèche droite 22"/>
          <p:cNvSpPr/>
          <p:nvPr/>
        </p:nvSpPr>
        <p:spPr>
          <a:xfrm>
            <a:off x="7453210" y="1421976"/>
            <a:ext cx="759853" cy="74697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Helvetica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11497" y="1622279"/>
            <a:ext cx="145728" cy="359512"/>
          </a:xfrm>
          <a:prstGeom prst="rect">
            <a:avLst/>
          </a:prstGeom>
          <a:solidFill>
            <a:srgbClr val="FA51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Helvetica" panose="020B0604020202020204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07869" y="2404545"/>
            <a:ext cx="68508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>
                <a:latin typeface="Helvetica" panose="020B0604020202020204" pitchFamily="34" charset="0"/>
                <a:cs typeface="Helvetica" panose="020B0604020202020204" pitchFamily="34" charset="0"/>
              </a:rPr>
              <a:t>Seul les institutionnels ou gros corporates acceptent ces taux négatifs</a:t>
            </a:r>
          </a:p>
        </p:txBody>
      </p:sp>
      <p:pic>
        <p:nvPicPr>
          <p:cNvPr id="31" name="Image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44159" y="2928365"/>
            <a:ext cx="1273612" cy="376418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82909" y="4298112"/>
            <a:ext cx="1273612" cy="376418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82910" y="5667860"/>
            <a:ext cx="1273612" cy="376418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8213063" y="2876979"/>
            <a:ext cx="3764648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latin typeface="Helvetica" panose="020B0604020202020204" pitchFamily="34" charset="0"/>
                <a:cs typeface="Helvetica" panose="020B0604020202020204" pitchFamily="34" charset="0"/>
              </a:rPr>
              <a:t>OPCVM </a:t>
            </a:r>
          </a:p>
          <a:p>
            <a:pPr algn="ctr"/>
            <a:r>
              <a:rPr lang="fr-FR" sz="4000" b="1" dirty="0">
                <a:latin typeface="Helvetica" panose="020B0604020202020204" pitchFamily="34" charset="0"/>
                <a:cs typeface="Helvetica" panose="020B0604020202020204" pitchFamily="34" charset="0"/>
              </a:rPr>
              <a:t>MONETAIRES</a:t>
            </a: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5CDDA31-2EBE-4760-BBEC-BCC2A8E872C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8213063" y="4200418"/>
            <a:ext cx="3764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>
              <a:latin typeface="Helvetica" panose="020B06040202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8213063" y="4200418"/>
            <a:ext cx="3764648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A5138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Helvetica" panose="020B0604020202020204" pitchFamily="34" charset="0"/>
                <a:cs typeface="Helvetica" panose="020B0604020202020204" pitchFamily="34" charset="0"/>
              </a:rPr>
              <a:t>Entre -0,35% et 0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7820006" y="0"/>
            <a:ext cx="60960" cy="1200329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6" t="22114" r="11679" b="21430"/>
          <a:stretch/>
        </p:blipFill>
        <p:spPr>
          <a:xfrm>
            <a:off x="9768408" y="74727"/>
            <a:ext cx="2301878" cy="907125"/>
          </a:xfrm>
          <a:prstGeom prst="rect">
            <a:avLst/>
          </a:prstGeom>
        </p:spPr>
      </p:pic>
      <p:sp>
        <p:nvSpPr>
          <p:cNvPr id="27" name="ZoneTexte 26"/>
          <p:cNvSpPr txBox="1"/>
          <p:nvPr/>
        </p:nvSpPr>
        <p:spPr>
          <a:xfrm>
            <a:off x="138009" y="1962889"/>
            <a:ext cx="89379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Helvetica" panose="020B0604020202020204" pitchFamily="34" charset="0"/>
              </a:rPr>
              <a:t>       </a:t>
            </a:r>
            <a:r>
              <a:rPr lang="fr-FR" sz="1400" i="1" dirty="0">
                <a:latin typeface="Helvetica" panose="020B0604020202020204" pitchFamily="34" charset="0"/>
                <a:cs typeface="Helvetica" panose="020B0604020202020204" pitchFamily="34" charset="0"/>
              </a:rPr>
              <a:t>3mois                 1an                   2ans                    3ans                     4ans             5ans</a:t>
            </a:r>
          </a:p>
        </p:txBody>
      </p:sp>
      <p:sp>
        <p:nvSpPr>
          <p:cNvPr id="28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2601083" y="6492874"/>
            <a:ext cx="6989834" cy="365125"/>
          </a:xfrm>
        </p:spPr>
        <p:txBody>
          <a:bodyPr/>
          <a:lstStyle/>
          <a:p>
            <a:r>
              <a:rPr lang="fr-FR" dirty="0"/>
              <a:t>Pandat Finance © 2017| contact@pandat.fr | 01 83 81 81 61 | 77 rue des archives - 75003 Paris</a:t>
            </a:r>
          </a:p>
        </p:txBody>
      </p:sp>
    </p:spTree>
    <p:extLst>
      <p:ext uri="{BB962C8B-B14F-4D97-AF65-F5344CB8AC3E}">
        <p14:creationId xmlns:p14="http://schemas.microsoft.com/office/powerpoint/2010/main" val="3825852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oneTexte 28"/>
          <p:cNvSpPr txBox="1"/>
          <p:nvPr/>
        </p:nvSpPr>
        <p:spPr>
          <a:xfrm>
            <a:off x="1524001" y="-1808"/>
            <a:ext cx="6296004" cy="246221"/>
          </a:xfrm>
          <a:prstGeom prst="rect">
            <a:avLst/>
          </a:prstGeom>
          <a:solidFill>
            <a:srgbClr val="FA5138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endParaRPr lang="fr-FR" sz="1000" dirty="0">
              <a:latin typeface="Helvetica" panose="020B0604020202020204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511497" y="1169470"/>
            <a:ext cx="9717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Helvetica" panose="020B0604020202020204" pitchFamily="34" charset="0"/>
                <a:cs typeface="Helvetica" panose="020B0604020202020204" pitchFamily="34" charset="0"/>
              </a:rPr>
              <a:t>LES PLACEMENTS COURT TERME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138009" y="245762"/>
            <a:ext cx="8963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A513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INSTRUMENTS DE PLACEMENTS DE TRESORERIE</a:t>
            </a:r>
          </a:p>
        </p:txBody>
      </p:sp>
      <p:graphicFrame>
        <p:nvGraphicFramePr>
          <p:cNvPr id="41" name="Tableau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4158"/>
              </p:ext>
            </p:extLst>
          </p:nvPr>
        </p:nvGraphicFramePr>
        <p:xfrm>
          <a:off x="507869" y="1618732"/>
          <a:ext cx="731213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2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2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56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9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24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dirty="0">
                        <a:latin typeface="Helvetic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Helvetic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Helvetic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Helvetic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Helvetic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2" name="ZoneTexte 41"/>
          <p:cNvSpPr txBox="1"/>
          <p:nvPr/>
        </p:nvSpPr>
        <p:spPr>
          <a:xfrm>
            <a:off x="138009" y="1962889"/>
            <a:ext cx="89379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Helvetica" panose="020B0604020202020204" pitchFamily="34" charset="0"/>
              </a:rPr>
              <a:t>       </a:t>
            </a:r>
            <a:r>
              <a:rPr lang="fr-FR" sz="1400" i="1" dirty="0">
                <a:latin typeface="Helvetica" panose="020B0604020202020204" pitchFamily="34" charset="0"/>
                <a:cs typeface="Helvetica" panose="020B0604020202020204" pitchFamily="34" charset="0"/>
              </a:rPr>
              <a:t>3mois                 1an                   2ans                    3ans                     4ans             5ans</a:t>
            </a:r>
          </a:p>
        </p:txBody>
      </p:sp>
      <p:sp>
        <p:nvSpPr>
          <p:cNvPr id="43" name="Flèche droite 42"/>
          <p:cNvSpPr/>
          <p:nvPr/>
        </p:nvSpPr>
        <p:spPr>
          <a:xfrm>
            <a:off x="7453210" y="1421976"/>
            <a:ext cx="759853" cy="74697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Helvetica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11497" y="1622279"/>
            <a:ext cx="792234" cy="359512"/>
          </a:xfrm>
          <a:prstGeom prst="rect">
            <a:avLst/>
          </a:prstGeom>
          <a:solidFill>
            <a:srgbClr val="FA51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Helvetica" panose="020B0604020202020204" pitchFamily="34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507869" y="2383980"/>
            <a:ext cx="53844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>
                <a:latin typeface="Helvetica" panose="020B0604020202020204" pitchFamily="34" charset="0"/>
                <a:cs typeface="Helvetica" panose="020B0604020202020204" pitchFamily="34" charset="0"/>
              </a:rPr>
              <a:t>Pour les OBSL et les institutionnels</a:t>
            </a:r>
          </a:p>
        </p:txBody>
      </p:sp>
      <p:pic>
        <p:nvPicPr>
          <p:cNvPr id="46" name="Image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44159" y="2928365"/>
            <a:ext cx="1273612" cy="376418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82909" y="4298112"/>
            <a:ext cx="1273612" cy="376418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82910" y="5667860"/>
            <a:ext cx="1273612" cy="376418"/>
          </a:xfrm>
          <a:prstGeom prst="rect">
            <a:avLst/>
          </a:prstGeom>
        </p:spPr>
      </p:pic>
      <p:sp>
        <p:nvSpPr>
          <p:cNvPr id="52" name="ZoneTexte 51"/>
          <p:cNvSpPr txBox="1"/>
          <p:nvPr/>
        </p:nvSpPr>
        <p:spPr>
          <a:xfrm>
            <a:off x="1303731" y="3261149"/>
            <a:ext cx="40835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Liquidité parfaite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Rémunération encore positive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Période garantie à négocier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Capital garanti par la banque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Produit qui devient rare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Consommation de LCR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Ouverture de compte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8213063" y="2876979"/>
            <a:ext cx="3764648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latin typeface="Helvetica" panose="020B0604020202020204" pitchFamily="34" charset="0"/>
                <a:cs typeface="Helvetica" panose="020B0604020202020204" pitchFamily="34" charset="0"/>
              </a:rPr>
              <a:t>DEPOT </a:t>
            </a:r>
          </a:p>
          <a:p>
            <a:pPr algn="ctr"/>
            <a:r>
              <a:rPr lang="fr-FR" sz="4000" b="1" dirty="0">
                <a:latin typeface="Helvetica" panose="020B0604020202020204" pitchFamily="34" charset="0"/>
                <a:cs typeface="Helvetica" panose="020B0604020202020204" pitchFamily="34" charset="0"/>
              </a:rPr>
              <a:t>A VUE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5CDDA31-2EBE-4760-BBEC-BCC2A8E872C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38" name="ZoneTexte 37"/>
          <p:cNvSpPr txBox="1"/>
          <p:nvPr/>
        </p:nvSpPr>
        <p:spPr>
          <a:xfrm>
            <a:off x="8213063" y="4200418"/>
            <a:ext cx="3764648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A5138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Helvetica" panose="020B0604020202020204" pitchFamily="34" charset="0"/>
                <a:cs typeface="Helvetica" panose="020B0604020202020204" pitchFamily="34" charset="0"/>
              </a:rPr>
              <a:t>De 0% à 0,30%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7820006" y="0"/>
            <a:ext cx="60960" cy="1200329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6" t="22114" r="11679" b="21430"/>
          <a:stretch/>
        </p:blipFill>
        <p:spPr>
          <a:xfrm>
            <a:off x="9768408" y="74727"/>
            <a:ext cx="2301878" cy="907125"/>
          </a:xfrm>
          <a:prstGeom prst="rect">
            <a:avLst/>
          </a:prstGeom>
        </p:spPr>
      </p:pic>
      <p:sp>
        <p:nvSpPr>
          <p:cNvPr id="22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2601083" y="6492874"/>
            <a:ext cx="6989834" cy="365125"/>
          </a:xfrm>
        </p:spPr>
        <p:txBody>
          <a:bodyPr/>
          <a:lstStyle/>
          <a:p>
            <a:r>
              <a:rPr lang="fr-FR" dirty="0"/>
              <a:t>Pandat Finance © 2017| contact@pandat.fr | 01 83 81 81 61 | 77 rue des archives - 75003 Paris</a:t>
            </a:r>
          </a:p>
        </p:txBody>
      </p:sp>
    </p:spTree>
    <p:extLst>
      <p:ext uri="{BB962C8B-B14F-4D97-AF65-F5344CB8AC3E}">
        <p14:creationId xmlns:p14="http://schemas.microsoft.com/office/powerpoint/2010/main" val="3657280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1524001" y="-1808"/>
            <a:ext cx="6296004" cy="246221"/>
          </a:xfrm>
          <a:prstGeom prst="rect">
            <a:avLst/>
          </a:prstGeom>
          <a:solidFill>
            <a:srgbClr val="FA5138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endParaRPr lang="fr-FR" sz="1000" dirty="0">
              <a:latin typeface="Helvetica" panose="020B0604020202020204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8F046005-F6B4-4ACD-AB59-94136DB13789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1303731" y="3259035"/>
            <a:ext cx="46943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Produits liquides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b="1" dirty="0">
                <a:latin typeface="Helvetica" panose="020B0604020202020204" pitchFamily="34" charset="0"/>
                <a:cs typeface="Helvetica" panose="020B0604020202020204" pitchFamily="34" charset="0"/>
              </a:rPr>
              <a:t>Durée indéterminée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+ ou – indexé sur le </a:t>
            </a:r>
            <a:r>
              <a:rPr lang="fr-FR" b="1" dirty="0">
                <a:latin typeface="Helvetica" panose="020B0604020202020204" pitchFamily="34" charset="0"/>
                <a:cs typeface="Helvetica" panose="020B0604020202020204" pitchFamily="34" charset="0"/>
              </a:rPr>
              <a:t>taux </a:t>
            </a: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du</a:t>
            </a:r>
            <a:r>
              <a:rPr lang="fr-FR" b="1" dirty="0">
                <a:latin typeface="Helvetica" panose="020B0604020202020204" pitchFamily="34" charset="0"/>
                <a:cs typeface="Helvetica" panose="020B0604020202020204" pitchFamily="34" charset="0"/>
              </a:rPr>
              <a:t> Livret 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Condition de sortie (perte de quinzaine)</a:t>
            </a:r>
            <a:endParaRPr lang="fr-FR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b="1" dirty="0">
                <a:latin typeface="Helvetica" panose="020B0604020202020204" pitchFamily="34" charset="0"/>
                <a:cs typeface="Helvetica" panose="020B0604020202020204" pitchFamily="34" charset="0"/>
              </a:rPr>
              <a:t>Capital garanti </a:t>
            </a:r>
            <a:r>
              <a:rPr lang="fr-FR" dirty="0">
                <a:latin typeface="Helvetica" panose="020B0604020202020204" pitchFamily="34" charset="0"/>
                <a:cs typeface="Helvetica" panose="020B0604020202020204" pitchFamily="34" charset="0"/>
              </a:rPr>
              <a:t>par les banques </a:t>
            </a:r>
          </a:p>
        </p:txBody>
      </p:sp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518564"/>
              </p:ext>
            </p:extLst>
          </p:nvPr>
        </p:nvGraphicFramePr>
        <p:xfrm>
          <a:off x="507869" y="1618732"/>
          <a:ext cx="69711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4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4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3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8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42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dirty="0">
                        <a:latin typeface="Helvetic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Helvetic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Helvetic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Helvetic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Helvetic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ZoneTexte 22"/>
          <p:cNvSpPr txBox="1"/>
          <p:nvPr/>
        </p:nvSpPr>
        <p:spPr>
          <a:xfrm>
            <a:off x="138009" y="1962889"/>
            <a:ext cx="89379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Helvetica" panose="020B0604020202020204" pitchFamily="34" charset="0"/>
              </a:rPr>
              <a:t>       </a:t>
            </a:r>
            <a:r>
              <a:rPr lang="fr-FR" sz="1400" i="1" dirty="0">
                <a:latin typeface="Helvetica" panose="020B0604020202020204" pitchFamily="34" charset="0"/>
                <a:cs typeface="Helvetica" panose="020B0604020202020204" pitchFamily="34" charset="0"/>
              </a:rPr>
              <a:t>3mois                 1an                   2ans                    3ans                     4ans             5ans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11497" y="1628038"/>
            <a:ext cx="566671" cy="334851"/>
          </a:xfrm>
          <a:prstGeom prst="rect">
            <a:avLst/>
          </a:prstGeom>
          <a:solidFill>
            <a:srgbClr val="FA51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Helvetica" panose="020B0604020202020204" pitchFamily="34" charset="0"/>
            </a:endParaRPr>
          </a:p>
        </p:txBody>
      </p:sp>
      <p:sp>
        <p:nvSpPr>
          <p:cNvPr id="25" name="Flèche droite 24"/>
          <p:cNvSpPr/>
          <p:nvPr/>
        </p:nvSpPr>
        <p:spPr>
          <a:xfrm>
            <a:off x="7453210" y="1421976"/>
            <a:ext cx="759853" cy="74697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Helvetica" panose="020B0604020202020204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507869" y="2419934"/>
            <a:ext cx="47275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>
                <a:latin typeface="Helvetica" panose="020B0604020202020204" pitchFamily="34" charset="0"/>
                <a:cs typeface="Helvetica" panose="020B0604020202020204" pitchFamily="34" charset="0"/>
              </a:rPr>
              <a:t>Pour les institutionnels et les OBNL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11496" y="1622279"/>
            <a:ext cx="1088703" cy="359512"/>
          </a:xfrm>
          <a:prstGeom prst="rect">
            <a:avLst/>
          </a:prstGeom>
          <a:solidFill>
            <a:srgbClr val="FA51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Helvetica" panose="020B0604020202020204" pitchFamily="34" charset="0"/>
            </a:endParaRPr>
          </a:p>
        </p:txBody>
      </p:sp>
      <p:pic>
        <p:nvPicPr>
          <p:cNvPr id="36" name="Image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44159" y="2928365"/>
            <a:ext cx="1273612" cy="376418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82909" y="4298112"/>
            <a:ext cx="1273612" cy="376418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82910" y="5667860"/>
            <a:ext cx="1273612" cy="376418"/>
          </a:xfrm>
          <a:prstGeom prst="rect">
            <a:avLst/>
          </a:prstGeom>
        </p:spPr>
      </p:pic>
      <p:sp>
        <p:nvSpPr>
          <p:cNvPr id="48" name="ZoneTexte 47"/>
          <p:cNvSpPr txBox="1"/>
          <p:nvPr/>
        </p:nvSpPr>
        <p:spPr>
          <a:xfrm>
            <a:off x="8213063" y="2876979"/>
            <a:ext cx="3764648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latin typeface="Helvetica" panose="020B0604020202020204" pitchFamily="34" charset="0"/>
                <a:cs typeface="Helvetica" panose="020B0604020202020204" pitchFamily="34" charset="0"/>
              </a:rPr>
              <a:t>COMPTE SUR LIVRET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511497" y="1169470"/>
            <a:ext cx="9717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Helvetica" panose="020B0604020202020204" pitchFamily="34" charset="0"/>
                <a:cs typeface="Helvetica" panose="020B0604020202020204" pitchFamily="34" charset="0"/>
              </a:rPr>
              <a:t>LES PLACEMENTS COURT TERME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8213063" y="4200418"/>
            <a:ext cx="3764648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A5138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Helvetica" panose="020B0604020202020204" pitchFamily="34" charset="0"/>
                <a:cs typeface="Helvetica" panose="020B0604020202020204" pitchFamily="34" charset="0"/>
              </a:rPr>
              <a:t>De 0.20% </a:t>
            </a:r>
          </a:p>
          <a:p>
            <a:pPr algn="ctr"/>
            <a:r>
              <a:rPr lang="fr-FR" sz="2400" b="1" dirty="0">
                <a:latin typeface="Helvetica" panose="020B0604020202020204" pitchFamily="34" charset="0"/>
                <a:cs typeface="Helvetica" panose="020B0604020202020204" pitchFamily="34" charset="0"/>
              </a:rPr>
              <a:t>à 0,75%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138009" y="245762"/>
            <a:ext cx="8963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A513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INSTRUMENTS DE PLACEMENTS DE TRESORERIE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7820006" y="0"/>
            <a:ext cx="60960" cy="1200329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6" t="22114" r="11679" b="21430"/>
          <a:stretch/>
        </p:blipFill>
        <p:spPr>
          <a:xfrm>
            <a:off x="9768408" y="74727"/>
            <a:ext cx="2301878" cy="907125"/>
          </a:xfrm>
          <a:prstGeom prst="rect">
            <a:avLst/>
          </a:prstGeom>
        </p:spPr>
      </p:pic>
      <p:sp>
        <p:nvSpPr>
          <p:cNvPr id="28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2601083" y="6492874"/>
            <a:ext cx="6989834" cy="365125"/>
          </a:xfrm>
        </p:spPr>
        <p:txBody>
          <a:bodyPr/>
          <a:lstStyle/>
          <a:p>
            <a:r>
              <a:rPr lang="fr-FR" dirty="0"/>
              <a:t>Pandat Finance © 2017| contact@pandat.fr | 01 83 81 81 61 | 77 rue des archives - 75003 Paris</a:t>
            </a:r>
          </a:p>
        </p:txBody>
      </p:sp>
    </p:spTree>
    <p:extLst>
      <p:ext uri="{BB962C8B-B14F-4D97-AF65-F5344CB8AC3E}">
        <p14:creationId xmlns:p14="http://schemas.microsoft.com/office/powerpoint/2010/main" val="3042464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1524001" y="-1808"/>
            <a:ext cx="6296004" cy="246221"/>
          </a:xfrm>
          <a:prstGeom prst="rect">
            <a:avLst/>
          </a:prstGeom>
          <a:solidFill>
            <a:srgbClr val="FA5138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endParaRPr lang="fr-FR" sz="1000" dirty="0">
              <a:latin typeface="Helvetica" panose="020B0604020202020204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8F046005-F6B4-4ACD-AB59-94136DB13789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76" name="ZoneTexte 75"/>
          <p:cNvSpPr txBox="1"/>
          <p:nvPr/>
        </p:nvSpPr>
        <p:spPr>
          <a:xfrm>
            <a:off x="507869" y="4097160"/>
            <a:ext cx="53888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dirty="0">
                <a:latin typeface="Helvetica" panose="020B0604020202020204" pitchFamily="34" charset="0"/>
                <a:cs typeface="Helvetica" panose="020B0604020202020204" pitchFamily="34" charset="0"/>
              </a:rPr>
              <a:t>Taux fixe qui permet de se couvrir contre une période longue de taux bas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dirty="0">
                <a:latin typeface="Helvetica" panose="020B0604020202020204" pitchFamily="34" charset="0"/>
                <a:cs typeface="Helvetica" panose="020B0604020202020204" pitchFamily="34" charset="0"/>
              </a:rPr>
              <a:t>32 jours de préavis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dirty="0">
                <a:latin typeface="Helvetica" panose="020B0604020202020204" pitchFamily="34" charset="0"/>
                <a:cs typeface="Helvetica" panose="020B0604020202020204" pitchFamily="34" charset="0"/>
              </a:rPr>
              <a:t>Ouverture de compte bancaire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dirty="0">
                <a:latin typeface="Helvetica" panose="020B0604020202020204" pitchFamily="34" charset="0"/>
                <a:cs typeface="Helvetica" panose="020B0604020202020204" pitchFamily="34" charset="0"/>
              </a:rPr>
              <a:t>Pricing selon le montant et la durée du placement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331043"/>
              </p:ext>
            </p:extLst>
          </p:nvPr>
        </p:nvGraphicFramePr>
        <p:xfrm>
          <a:off x="507869" y="1618732"/>
          <a:ext cx="69711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4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4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3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8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42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Helvetic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Helvetic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Helvetic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Helvetic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Helvetic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ZoneTexte 22"/>
          <p:cNvSpPr txBox="1"/>
          <p:nvPr/>
        </p:nvSpPr>
        <p:spPr>
          <a:xfrm>
            <a:off x="138009" y="1962889"/>
            <a:ext cx="89379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Helvetica" panose="020B0604020202020204" pitchFamily="34" charset="0"/>
              </a:rPr>
              <a:t>       </a:t>
            </a:r>
            <a:r>
              <a:rPr lang="fr-FR" sz="1400" i="1" dirty="0">
                <a:latin typeface="Helvetica" panose="020B0604020202020204" pitchFamily="34" charset="0"/>
                <a:cs typeface="Helvetica" panose="020B0604020202020204" pitchFamily="34" charset="0"/>
              </a:rPr>
              <a:t>3mois                 1an                   2ans                    3ans                     4ans             5ans</a:t>
            </a:r>
          </a:p>
        </p:txBody>
      </p:sp>
      <p:sp>
        <p:nvSpPr>
          <p:cNvPr id="25" name="Flèche droite 24"/>
          <p:cNvSpPr/>
          <p:nvPr/>
        </p:nvSpPr>
        <p:spPr>
          <a:xfrm>
            <a:off x="7453210" y="1421976"/>
            <a:ext cx="759853" cy="7469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Helvetica" panose="020B0604020202020204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07869" y="2376067"/>
            <a:ext cx="61437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>
                <a:latin typeface="Helvetica" panose="020B0604020202020204" pitchFamily="34" charset="0"/>
                <a:cs typeface="Helvetica" panose="020B0604020202020204" pitchFamily="34" charset="0"/>
              </a:rPr>
              <a:t>Pour tout le monde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07869" y="1624867"/>
            <a:ext cx="1378081" cy="355309"/>
          </a:xfrm>
          <a:prstGeom prst="rect">
            <a:avLst/>
          </a:prstGeom>
          <a:solidFill>
            <a:srgbClr val="FA51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Helvetica" panose="020B0604020202020204" pitchFamily="34" charset="0"/>
            </a:endParaRPr>
          </a:p>
        </p:txBody>
      </p:sp>
      <p:pic>
        <p:nvPicPr>
          <p:cNvPr id="33" name="Imag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44159" y="2928365"/>
            <a:ext cx="1273612" cy="376418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82909" y="4298112"/>
            <a:ext cx="1273612" cy="376418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82910" y="5667860"/>
            <a:ext cx="1273612" cy="376418"/>
          </a:xfrm>
          <a:prstGeom prst="rect">
            <a:avLst/>
          </a:prstGeom>
        </p:spPr>
      </p:pic>
      <p:sp>
        <p:nvSpPr>
          <p:cNvPr id="37" name="ZoneTexte 36"/>
          <p:cNvSpPr txBox="1"/>
          <p:nvPr/>
        </p:nvSpPr>
        <p:spPr>
          <a:xfrm>
            <a:off x="8213063" y="2876979"/>
            <a:ext cx="3764648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latin typeface="Helvetica" panose="020B0604020202020204" pitchFamily="34" charset="0"/>
                <a:cs typeface="Helvetica" panose="020B0604020202020204" pitchFamily="34" charset="0"/>
              </a:rPr>
              <a:t>COMPTE A TERME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511497" y="1169470"/>
            <a:ext cx="9717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Helvetica" panose="020B0604020202020204" pitchFamily="34" charset="0"/>
                <a:cs typeface="Helvetica" panose="020B0604020202020204" pitchFamily="34" charset="0"/>
              </a:rPr>
              <a:t>LES PLACEMENTS COURT / MOYEN TERME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8213063" y="4184041"/>
            <a:ext cx="3764648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A5138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Helvetica" panose="020B0604020202020204" pitchFamily="34" charset="0"/>
                <a:cs typeface="Helvetica" panose="020B0604020202020204" pitchFamily="34" charset="0"/>
              </a:rPr>
              <a:t>     </a:t>
            </a:r>
            <a:r>
              <a:rPr lang="fr-FR" sz="2400" b="1" dirty="0">
                <a:latin typeface="Helvetica" panose="020B0604020202020204" pitchFamily="34" charset="0"/>
                <a:cs typeface="Helvetica" panose="020B0604020202020204" pitchFamily="34" charset="0"/>
              </a:rPr>
              <a:t>De 0,05% à 1,20% 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138009" y="245762"/>
            <a:ext cx="8963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A513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INSTRUMENTS DE PLACEMENTS DE TRESORERIE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7820006" y="0"/>
            <a:ext cx="60960" cy="1200329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  <a:p>
            <a:endParaRPr lang="fr-FR" dirty="0">
              <a:latin typeface="Helvetica" panose="020B0604020202020204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743348"/>
              </p:ext>
            </p:extLst>
          </p:nvPr>
        </p:nvGraphicFramePr>
        <p:xfrm>
          <a:off x="507869" y="3025121"/>
          <a:ext cx="6425568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9417">
                  <a:extLst>
                    <a:ext uri="{9D8B030D-6E8A-4147-A177-3AD203B41FA5}">
                      <a16:colId xmlns:a16="http://schemas.microsoft.com/office/drawing/2014/main" val="3764780607"/>
                    </a:ext>
                  </a:extLst>
                </a:gridCol>
                <a:gridCol w="962439">
                  <a:extLst>
                    <a:ext uri="{9D8B030D-6E8A-4147-A177-3AD203B41FA5}">
                      <a16:colId xmlns:a16="http://schemas.microsoft.com/office/drawing/2014/main" val="437166815"/>
                    </a:ext>
                  </a:extLst>
                </a:gridCol>
                <a:gridCol w="1070928">
                  <a:extLst>
                    <a:ext uri="{9D8B030D-6E8A-4147-A177-3AD203B41FA5}">
                      <a16:colId xmlns:a16="http://schemas.microsoft.com/office/drawing/2014/main" val="3199733378"/>
                    </a:ext>
                  </a:extLst>
                </a:gridCol>
                <a:gridCol w="1070928">
                  <a:extLst>
                    <a:ext uri="{9D8B030D-6E8A-4147-A177-3AD203B41FA5}">
                      <a16:colId xmlns:a16="http://schemas.microsoft.com/office/drawing/2014/main" val="3642391867"/>
                    </a:ext>
                  </a:extLst>
                </a:gridCol>
                <a:gridCol w="1070928">
                  <a:extLst>
                    <a:ext uri="{9D8B030D-6E8A-4147-A177-3AD203B41FA5}">
                      <a16:colId xmlns:a16="http://schemas.microsoft.com/office/drawing/2014/main" val="3417984610"/>
                    </a:ext>
                  </a:extLst>
                </a:gridCol>
                <a:gridCol w="1070928">
                  <a:extLst>
                    <a:ext uri="{9D8B030D-6E8A-4147-A177-3AD203B41FA5}">
                      <a16:colId xmlns:a16="http://schemas.microsoft.com/office/drawing/2014/main" val="810351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Helvetica" panose="020B0604020202020204" pitchFamily="34" charset="0"/>
                        </a:rPr>
                        <a:t>Maturité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Helvetica" panose="020B0604020202020204" pitchFamily="34" charset="0"/>
                        </a:rPr>
                        <a:t>1 mois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Helvetica" panose="020B0604020202020204" pitchFamily="34" charset="0"/>
                        </a:rPr>
                        <a:t>6 mois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Helvetica" panose="020B0604020202020204" pitchFamily="34" charset="0"/>
                        </a:rPr>
                        <a:t>1 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Helvetica" panose="020B0604020202020204" pitchFamily="34" charset="0"/>
                        </a:rPr>
                        <a:t>3 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Helvetica" panose="020B0604020202020204" pitchFamily="34" charset="0"/>
                        </a:rPr>
                        <a:t>5 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122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Helvetica" panose="020B0604020202020204" pitchFamily="34" charset="0"/>
                        </a:rPr>
                        <a:t>Taux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Helvetica" panose="020B0604020202020204" pitchFamily="34" charset="0"/>
                        </a:rPr>
                        <a:t>0,20%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Helvetica" panose="020B0604020202020204" pitchFamily="34" charset="0"/>
                        </a:rPr>
                        <a:t>0,50%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Helvetica" panose="020B0604020202020204" pitchFamily="34" charset="0"/>
                        </a:rPr>
                        <a:t>0,70%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Helvetica" panose="020B0604020202020204" pitchFamily="34" charset="0"/>
                        </a:rPr>
                        <a:t>1,00%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Helvetica" panose="020B0604020202020204" pitchFamily="34" charset="0"/>
                        </a:rPr>
                        <a:t>1,20%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883644"/>
                  </a:ext>
                </a:extLst>
              </a:tr>
            </a:tbl>
          </a:graphicData>
        </a:graphic>
      </p:graphicFrame>
      <p:sp>
        <p:nvSpPr>
          <p:cNvPr id="45" name="Rectangle 44"/>
          <p:cNvSpPr/>
          <p:nvPr/>
        </p:nvSpPr>
        <p:spPr>
          <a:xfrm>
            <a:off x="1905001" y="1616081"/>
            <a:ext cx="2514599" cy="355309"/>
          </a:xfrm>
          <a:prstGeom prst="rect">
            <a:avLst/>
          </a:prstGeom>
          <a:pattFill prst="dkDnDiag">
            <a:fgClr>
              <a:srgbClr val="FA5138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Helvetica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438651" y="1615342"/>
            <a:ext cx="2514599" cy="355309"/>
          </a:xfrm>
          <a:prstGeom prst="rect">
            <a:avLst/>
          </a:prstGeom>
          <a:pattFill prst="pct10">
            <a:fgClr>
              <a:srgbClr val="FA5138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Helvetica" panose="020B0604020202020204" pitchFamily="34" charset="0"/>
            </a:endParaRPr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6" t="22114" r="11679" b="21430"/>
          <a:stretch/>
        </p:blipFill>
        <p:spPr>
          <a:xfrm>
            <a:off x="9768408" y="74727"/>
            <a:ext cx="2301878" cy="907125"/>
          </a:xfrm>
          <a:prstGeom prst="rect">
            <a:avLst/>
          </a:prstGeom>
        </p:spPr>
      </p:pic>
      <p:sp>
        <p:nvSpPr>
          <p:cNvPr id="27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2601083" y="6492874"/>
            <a:ext cx="6989834" cy="365125"/>
          </a:xfrm>
        </p:spPr>
        <p:txBody>
          <a:bodyPr/>
          <a:lstStyle/>
          <a:p>
            <a:r>
              <a:rPr lang="fr-FR" dirty="0"/>
              <a:t>Pandat Finance © 2017| contact@pandat.fr | 01 83 81 81 61 | 77 rue des archives - 75003 Paris</a:t>
            </a:r>
          </a:p>
        </p:txBody>
      </p:sp>
    </p:spTree>
    <p:extLst>
      <p:ext uri="{BB962C8B-B14F-4D97-AF65-F5344CB8AC3E}">
        <p14:creationId xmlns:p14="http://schemas.microsoft.com/office/powerpoint/2010/main" val="17395865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5637</TotalTime>
  <Words>1480</Words>
  <Application>Microsoft Office PowerPoint</Application>
  <PresentationFormat>Grand écran</PresentationFormat>
  <Paragraphs>270</Paragraphs>
  <Slides>17</Slides>
  <Notes>16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MS PGothic</vt:lpstr>
      <vt:lpstr>Arial</vt:lpstr>
      <vt:lpstr>Helvetica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Astrid</dc:creator>
  <cp:lastModifiedBy>David Guyot</cp:lastModifiedBy>
  <cp:revision>181</cp:revision>
  <dcterms:created xsi:type="dcterms:W3CDTF">2015-03-16T10:48:06Z</dcterms:created>
  <dcterms:modified xsi:type="dcterms:W3CDTF">2017-04-18T14:45:05Z</dcterms:modified>
</cp:coreProperties>
</file>